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</p:sldIdLst>
  <p:sldSz cx="7772400" cy="10058400"/>
  <p:notesSz cx="7772400" cy="100584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brokercheck.finra.org/" TargetMode="External"/><Relationship Id="rId3" Type="http://schemas.openxmlformats.org/officeDocument/2006/relationships/image" Target="../media/image1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803909" y="1805177"/>
            <a:ext cx="6164580" cy="19050"/>
          </a:xfrm>
          <a:custGeom>
            <a:avLst/>
            <a:gdLst/>
            <a:ahLst/>
            <a:cxnLst/>
            <a:rect l="l" t="t" r="r" b="b"/>
            <a:pathLst>
              <a:path w="6164580" h="19050">
                <a:moveTo>
                  <a:pt x="6164579" y="0"/>
                </a:moveTo>
                <a:lnTo>
                  <a:pt x="0" y="0"/>
                </a:lnTo>
                <a:lnTo>
                  <a:pt x="0" y="19050"/>
                </a:lnTo>
                <a:lnTo>
                  <a:pt x="6164579" y="19050"/>
                </a:lnTo>
                <a:lnTo>
                  <a:pt x="616457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803909" y="3002279"/>
            <a:ext cx="6164580" cy="19050"/>
          </a:xfrm>
          <a:custGeom>
            <a:avLst/>
            <a:gdLst/>
            <a:ahLst/>
            <a:cxnLst/>
            <a:rect l="l" t="t" r="r" b="b"/>
            <a:pathLst>
              <a:path w="6164580" h="19050">
                <a:moveTo>
                  <a:pt x="6164579" y="0"/>
                </a:moveTo>
                <a:lnTo>
                  <a:pt x="0" y="0"/>
                </a:lnTo>
                <a:lnTo>
                  <a:pt x="0" y="19050"/>
                </a:lnTo>
                <a:lnTo>
                  <a:pt x="6164579" y="19050"/>
                </a:lnTo>
                <a:lnTo>
                  <a:pt x="616457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803909" y="7303769"/>
            <a:ext cx="6164580" cy="19050"/>
          </a:xfrm>
          <a:custGeom>
            <a:avLst/>
            <a:gdLst/>
            <a:ahLst/>
            <a:cxnLst/>
            <a:rect l="l" t="t" r="r" b="b"/>
            <a:pathLst>
              <a:path w="6164580" h="19050">
                <a:moveTo>
                  <a:pt x="6164579" y="0"/>
                </a:moveTo>
                <a:lnTo>
                  <a:pt x="0" y="0"/>
                </a:lnTo>
                <a:lnTo>
                  <a:pt x="0" y="19049"/>
                </a:lnTo>
                <a:lnTo>
                  <a:pt x="6164579" y="19049"/>
                </a:lnTo>
                <a:lnTo>
                  <a:pt x="616457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 txBox="1"/>
          <p:nvPr/>
        </p:nvSpPr>
        <p:spPr>
          <a:xfrm>
            <a:off x="810183" y="1298399"/>
            <a:ext cx="6153150" cy="76739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165350" marR="2159000" indent="255270">
              <a:lnSpc>
                <a:spcPct val="110000"/>
              </a:lnSpc>
              <a:spcBef>
                <a:spcPts val="100"/>
              </a:spcBef>
            </a:pPr>
            <a:r>
              <a:rPr dirty="0" sz="1100" b="1">
                <a:latin typeface="Calibri"/>
                <a:cs typeface="Calibri"/>
              </a:rPr>
              <a:t>Relationship</a:t>
            </a:r>
            <a:r>
              <a:rPr dirty="0" sz="1100" spc="-55" b="1">
                <a:latin typeface="Calibri"/>
                <a:cs typeface="Calibri"/>
              </a:rPr>
              <a:t> </a:t>
            </a:r>
            <a:r>
              <a:rPr dirty="0" sz="1100" spc="-10" b="1">
                <a:latin typeface="Calibri"/>
                <a:cs typeface="Calibri"/>
              </a:rPr>
              <a:t>Summary </a:t>
            </a:r>
            <a:r>
              <a:rPr dirty="0" sz="1100" b="1">
                <a:latin typeface="Calibri"/>
                <a:cs typeface="Calibri"/>
              </a:rPr>
              <a:t>Revised</a:t>
            </a:r>
            <a:r>
              <a:rPr dirty="0" sz="1100" spc="-3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Effective</a:t>
            </a:r>
            <a:r>
              <a:rPr dirty="0" sz="1100" spc="-35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April</a:t>
            </a:r>
            <a:r>
              <a:rPr dirty="0" sz="1100" spc="-35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11,</a:t>
            </a:r>
            <a:r>
              <a:rPr dirty="0" sz="1100" spc="-25" b="1">
                <a:latin typeface="Calibri"/>
                <a:cs typeface="Calibri"/>
              </a:rPr>
              <a:t> </a:t>
            </a:r>
            <a:r>
              <a:rPr dirty="0" sz="1100" spc="-20" b="1">
                <a:latin typeface="Calibri"/>
                <a:cs typeface="Calibri"/>
              </a:rPr>
              <a:t>2023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850">
              <a:latin typeface="Calibri"/>
              <a:cs typeface="Calibri"/>
            </a:endParaRPr>
          </a:p>
          <a:p>
            <a:pPr algn="just" marL="12700" marR="5715">
              <a:lnSpc>
                <a:spcPct val="109700"/>
              </a:lnSpc>
            </a:pPr>
            <a:r>
              <a:rPr dirty="0" sz="1000">
                <a:latin typeface="Calibri"/>
                <a:cs typeface="Calibri"/>
              </a:rPr>
              <a:t>Harpeth</a:t>
            </a:r>
            <a:r>
              <a:rPr dirty="0" sz="1000" spc="9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Securities,</a:t>
            </a:r>
            <a:r>
              <a:rPr dirty="0" sz="1000" spc="10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LLC</a:t>
            </a:r>
            <a:r>
              <a:rPr dirty="0" sz="1000" spc="1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(“we,”</a:t>
            </a:r>
            <a:r>
              <a:rPr dirty="0" sz="1000" spc="10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“our,”</a:t>
            </a:r>
            <a:r>
              <a:rPr dirty="0" sz="1000" spc="10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or</a:t>
            </a:r>
            <a:r>
              <a:rPr dirty="0" sz="1000" spc="10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“Harpeth”)</a:t>
            </a:r>
            <a:r>
              <a:rPr dirty="0" sz="1000" spc="10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is</a:t>
            </a:r>
            <a:r>
              <a:rPr dirty="0" sz="1000" spc="10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registered</a:t>
            </a:r>
            <a:r>
              <a:rPr dirty="0" sz="1000" spc="10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with</a:t>
            </a:r>
            <a:r>
              <a:rPr dirty="0" sz="1000" spc="10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the</a:t>
            </a:r>
            <a:r>
              <a:rPr dirty="0" sz="1000" spc="1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U.S.</a:t>
            </a:r>
            <a:r>
              <a:rPr dirty="0" sz="1000" spc="9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Securities</a:t>
            </a:r>
            <a:r>
              <a:rPr dirty="0" sz="1000" spc="10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and</a:t>
            </a:r>
            <a:r>
              <a:rPr dirty="0" sz="1000" spc="10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Exchange</a:t>
            </a:r>
            <a:r>
              <a:rPr dirty="0" sz="1000" spc="11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Commission </a:t>
            </a:r>
            <a:r>
              <a:rPr dirty="0" sz="1000">
                <a:latin typeface="Calibri"/>
                <a:cs typeface="Calibri"/>
              </a:rPr>
              <a:t>(“SEC”)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as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 broker‐dealer</a:t>
            </a:r>
            <a:r>
              <a:rPr dirty="0" sz="1000" spc="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and</a:t>
            </a:r>
            <a:r>
              <a:rPr dirty="0" sz="1000" spc="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is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</a:t>
            </a:r>
            <a:r>
              <a:rPr dirty="0" sz="1000" spc="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member of</a:t>
            </a:r>
            <a:r>
              <a:rPr dirty="0" sz="1000" spc="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the Financial</a:t>
            </a:r>
            <a:r>
              <a:rPr dirty="0" sz="1000" spc="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Industry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Regulatory</a:t>
            </a:r>
            <a:r>
              <a:rPr dirty="0" sz="1000" spc="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Authority</a:t>
            </a:r>
            <a:r>
              <a:rPr dirty="0" sz="1000" spc="1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(“FINRA”)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and</a:t>
            </a:r>
            <a:r>
              <a:rPr dirty="0" sz="1000" spc="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the </a:t>
            </a:r>
            <a:r>
              <a:rPr dirty="0" sz="1000" spc="-10">
                <a:latin typeface="Calibri"/>
                <a:cs typeface="Calibri"/>
              </a:rPr>
              <a:t>Securities </a:t>
            </a:r>
            <a:r>
              <a:rPr dirty="0" sz="1000">
                <a:latin typeface="Calibri"/>
                <a:cs typeface="Calibri"/>
              </a:rPr>
              <a:t>Investor</a:t>
            </a:r>
            <a:r>
              <a:rPr dirty="0" sz="1000" spc="-5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Protection</a:t>
            </a:r>
            <a:r>
              <a:rPr dirty="0" sz="1000" spc="-3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Corporation</a:t>
            </a:r>
            <a:r>
              <a:rPr dirty="0" sz="1000" spc="-2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(“SIPC”).</a:t>
            </a:r>
            <a:r>
              <a:rPr dirty="0" sz="1000" spc="-3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Brokerage</a:t>
            </a:r>
            <a:r>
              <a:rPr dirty="0" sz="1000" spc="-3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and</a:t>
            </a:r>
            <a:r>
              <a:rPr dirty="0" sz="1000" spc="-35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investment</a:t>
            </a:r>
            <a:r>
              <a:rPr dirty="0" sz="1000" spc="-3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advisory</a:t>
            </a:r>
            <a:r>
              <a:rPr dirty="0" sz="1000" spc="-35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services</a:t>
            </a:r>
            <a:r>
              <a:rPr dirty="0" sz="1000" spc="-3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and</a:t>
            </a:r>
            <a:r>
              <a:rPr dirty="0" sz="1000" spc="-3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fees</a:t>
            </a:r>
            <a:r>
              <a:rPr dirty="0" sz="1000" spc="-3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differ,</a:t>
            </a:r>
            <a:r>
              <a:rPr dirty="0" sz="1000" spc="-3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and</a:t>
            </a:r>
            <a:r>
              <a:rPr dirty="0" sz="1000" spc="-3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it</a:t>
            </a:r>
            <a:r>
              <a:rPr dirty="0" sz="1000" spc="-3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is</a:t>
            </a:r>
            <a:r>
              <a:rPr dirty="0" sz="1000" spc="-3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important </a:t>
            </a:r>
            <a:r>
              <a:rPr dirty="0" sz="1000">
                <a:latin typeface="Calibri"/>
                <a:cs typeface="Calibri"/>
              </a:rPr>
              <a:t>for</a:t>
            </a:r>
            <a:r>
              <a:rPr dirty="0" sz="1000" spc="-3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you</a:t>
            </a:r>
            <a:r>
              <a:rPr dirty="0" sz="1000" spc="-3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to</a:t>
            </a:r>
            <a:r>
              <a:rPr dirty="0" sz="1000" spc="-25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understand</a:t>
            </a:r>
            <a:r>
              <a:rPr dirty="0" sz="1000" spc="-2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these</a:t>
            </a:r>
            <a:r>
              <a:rPr dirty="0" sz="1000" spc="-3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differences.</a:t>
            </a:r>
            <a:r>
              <a:rPr dirty="0" sz="1000" spc="-3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Free</a:t>
            </a:r>
            <a:r>
              <a:rPr dirty="0" sz="1000" spc="-3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and</a:t>
            </a:r>
            <a:r>
              <a:rPr dirty="0" sz="1000" spc="-25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simple</a:t>
            </a:r>
            <a:r>
              <a:rPr dirty="0" sz="1000" spc="-3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tools</a:t>
            </a:r>
            <a:r>
              <a:rPr dirty="0" sz="1000" spc="-2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are</a:t>
            </a:r>
            <a:r>
              <a:rPr dirty="0" sz="1000" spc="-3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available</a:t>
            </a:r>
            <a:r>
              <a:rPr dirty="0" sz="1000" spc="-3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to</a:t>
            </a:r>
            <a:r>
              <a:rPr dirty="0" sz="1000" spc="-25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research</a:t>
            </a:r>
            <a:r>
              <a:rPr dirty="0" sz="1000" spc="-3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firms</a:t>
            </a:r>
            <a:r>
              <a:rPr dirty="0" sz="1000" spc="-2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and</a:t>
            </a:r>
            <a:r>
              <a:rPr dirty="0" sz="1000" spc="-3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financial</a:t>
            </a:r>
            <a:r>
              <a:rPr dirty="0" sz="1000" spc="-25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professionals </a:t>
            </a:r>
            <a:r>
              <a:rPr dirty="0" sz="1000">
                <a:latin typeface="Calibri"/>
                <a:cs typeface="Calibri"/>
              </a:rPr>
              <a:t>at</a:t>
            </a:r>
            <a:r>
              <a:rPr dirty="0" sz="1000" spc="27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Investor.gov/CRS,</a:t>
            </a:r>
            <a:r>
              <a:rPr dirty="0" sz="1000" spc="28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which</a:t>
            </a:r>
            <a:r>
              <a:rPr dirty="0" sz="1000" spc="27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also</a:t>
            </a:r>
            <a:r>
              <a:rPr dirty="0" sz="1000" spc="28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provides</a:t>
            </a:r>
            <a:r>
              <a:rPr dirty="0" sz="1000" spc="28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educational</a:t>
            </a:r>
            <a:r>
              <a:rPr dirty="0" sz="1000" spc="27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materials</a:t>
            </a:r>
            <a:r>
              <a:rPr dirty="0" sz="1000" spc="27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about</a:t>
            </a:r>
            <a:r>
              <a:rPr dirty="0" sz="1000" spc="28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broker‐dealers,</a:t>
            </a:r>
            <a:r>
              <a:rPr dirty="0" sz="1000" spc="28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investment</a:t>
            </a:r>
            <a:r>
              <a:rPr dirty="0" sz="1000" spc="28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advisers,</a:t>
            </a:r>
            <a:r>
              <a:rPr dirty="0" sz="1000" spc="285">
                <a:latin typeface="Calibri"/>
                <a:cs typeface="Calibri"/>
              </a:rPr>
              <a:t> </a:t>
            </a:r>
            <a:r>
              <a:rPr dirty="0" sz="1000" spc="-25">
                <a:latin typeface="Calibri"/>
                <a:cs typeface="Calibri"/>
              </a:rPr>
              <a:t>and </a:t>
            </a:r>
            <a:r>
              <a:rPr dirty="0" sz="1000" spc="-10">
                <a:latin typeface="Calibri"/>
                <a:cs typeface="Calibri"/>
              </a:rPr>
              <a:t>investing.</a:t>
            </a: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2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000" b="1" i="1">
                <a:latin typeface="Calibri"/>
                <a:cs typeface="Calibri"/>
              </a:rPr>
              <a:t>What</a:t>
            </a:r>
            <a:r>
              <a:rPr dirty="0" sz="1000" spc="-10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investment</a:t>
            </a:r>
            <a:r>
              <a:rPr dirty="0" sz="1000" spc="-5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services</a:t>
            </a:r>
            <a:r>
              <a:rPr dirty="0" sz="1000" spc="-10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can</a:t>
            </a:r>
            <a:r>
              <a:rPr dirty="0" sz="1000" spc="-5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you</a:t>
            </a:r>
            <a:r>
              <a:rPr dirty="0" sz="1000" spc="-10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provide</a:t>
            </a:r>
            <a:r>
              <a:rPr dirty="0" sz="1000" spc="-5" b="1" i="1">
                <a:latin typeface="Calibri"/>
                <a:cs typeface="Calibri"/>
              </a:rPr>
              <a:t> </a:t>
            </a:r>
            <a:r>
              <a:rPr dirty="0" sz="1000" spc="-25" b="1" i="1">
                <a:latin typeface="Calibri"/>
                <a:cs typeface="Calibri"/>
              </a:rPr>
              <a:t>me?</a:t>
            </a: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950">
              <a:latin typeface="Calibri"/>
              <a:cs typeface="Calibri"/>
            </a:endParaRPr>
          </a:p>
          <a:p>
            <a:pPr algn="just" marL="12700" marR="5080" indent="-635">
              <a:lnSpc>
                <a:spcPct val="109800"/>
              </a:lnSpc>
            </a:pPr>
            <a:r>
              <a:rPr dirty="0" sz="1000">
                <a:latin typeface="Calibri"/>
                <a:cs typeface="Calibri"/>
              </a:rPr>
              <a:t>Harpeth</a:t>
            </a:r>
            <a:r>
              <a:rPr dirty="0" sz="1000" spc="2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is</a:t>
            </a:r>
            <a:r>
              <a:rPr dirty="0" sz="1000" spc="4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approved</a:t>
            </a:r>
            <a:r>
              <a:rPr dirty="0" sz="1000" spc="4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by</a:t>
            </a:r>
            <a:r>
              <a:rPr dirty="0" sz="1000" spc="4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FINRA</a:t>
            </a:r>
            <a:r>
              <a:rPr dirty="0" sz="1000" spc="4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to</a:t>
            </a:r>
            <a:r>
              <a:rPr dirty="0" sz="1000" spc="4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provide</a:t>
            </a:r>
            <a:r>
              <a:rPr dirty="0" sz="1000" spc="4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one</a:t>
            </a:r>
            <a:r>
              <a:rPr dirty="0" sz="1000" spc="4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type</a:t>
            </a:r>
            <a:r>
              <a:rPr dirty="0" sz="1000" spc="4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of</a:t>
            </a:r>
            <a:r>
              <a:rPr dirty="0" sz="1000" spc="3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brokerage</a:t>
            </a:r>
            <a:r>
              <a:rPr dirty="0" sz="1000" spc="3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service,</a:t>
            </a:r>
            <a:r>
              <a:rPr dirty="0" sz="1000" spc="4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the</a:t>
            </a:r>
            <a:r>
              <a:rPr dirty="0" sz="1000" spc="3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private</a:t>
            </a:r>
            <a:r>
              <a:rPr dirty="0" sz="1000" spc="3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placement</a:t>
            </a:r>
            <a:r>
              <a:rPr dirty="0" sz="1000" spc="4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of</a:t>
            </a:r>
            <a:r>
              <a:rPr dirty="0" sz="1000" spc="3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securities.</a:t>
            </a:r>
            <a:r>
              <a:rPr dirty="0" sz="1000" spc="45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Harpeth </a:t>
            </a:r>
            <a:r>
              <a:rPr dirty="0" sz="1000">
                <a:latin typeface="Calibri"/>
                <a:cs typeface="Calibri"/>
              </a:rPr>
              <a:t>assists</a:t>
            </a:r>
            <a:r>
              <a:rPr dirty="0" sz="1000" spc="4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companies</a:t>
            </a:r>
            <a:r>
              <a:rPr dirty="0" sz="1000" spc="4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in</a:t>
            </a:r>
            <a:r>
              <a:rPr dirty="0" sz="1000" spc="5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raising</a:t>
            </a:r>
            <a:r>
              <a:rPr dirty="0" sz="1000" spc="3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capital</a:t>
            </a:r>
            <a:r>
              <a:rPr dirty="0" sz="1000" spc="3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by</a:t>
            </a:r>
            <a:r>
              <a:rPr dirty="0" sz="1000" spc="4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providing</a:t>
            </a:r>
            <a:r>
              <a:rPr dirty="0" sz="1000" spc="5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investment</a:t>
            </a:r>
            <a:r>
              <a:rPr dirty="0" sz="1000" spc="4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banking,</a:t>
            </a:r>
            <a:r>
              <a:rPr dirty="0" sz="1000" spc="4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private</a:t>
            </a:r>
            <a:r>
              <a:rPr dirty="0" sz="1000" spc="4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placement,</a:t>
            </a:r>
            <a:r>
              <a:rPr dirty="0" sz="1000" spc="5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and</a:t>
            </a:r>
            <a:r>
              <a:rPr dirty="0" sz="1000" spc="4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advisory</a:t>
            </a:r>
            <a:r>
              <a:rPr dirty="0" sz="1000" spc="4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services.</a:t>
            </a:r>
            <a:r>
              <a:rPr dirty="0" sz="1000" spc="45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These </a:t>
            </a:r>
            <a:r>
              <a:rPr dirty="0" sz="1000">
                <a:latin typeface="Calibri"/>
                <a:cs typeface="Calibri"/>
              </a:rPr>
              <a:t>services</a:t>
            </a:r>
            <a:r>
              <a:rPr dirty="0" sz="1000" spc="-2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are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provided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solely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to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our</a:t>
            </a:r>
            <a:r>
              <a:rPr dirty="0" sz="1000" spc="-2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client</a:t>
            </a:r>
            <a:r>
              <a:rPr dirty="0" sz="1000" spc="-2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companies</a:t>
            </a:r>
            <a:r>
              <a:rPr dirty="0" sz="1000" spc="-2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and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not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to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individual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investors.</a:t>
            </a: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950">
              <a:latin typeface="Calibri"/>
              <a:cs typeface="Calibri"/>
            </a:endParaRPr>
          </a:p>
          <a:p>
            <a:pPr algn="just" marL="12700" marR="5080" indent="-635">
              <a:lnSpc>
                <a:spcPct val="109800"/>
              </a:lnSpc>
              <a:spcBef>
                <a:spcPts val="5"/>
              </a:spcBef>
            </a:pPr>
            <a:r>
              <a:rPr dirty="0" sz="1000">
                <a:latin typeface="Calibri"/>
                <a:cs typeface="Calibri"/>
              </a:rPr>
              <a:t>On</a:t>
            </a:r>
            <a:r>
              <a:rPr dirty="0" sz="1000" spc="21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occasion,</a:t>
            </a:r>
            <a:r>
              <a:rPr dirty="0" sz="1000" spc="22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we</a:t>
            </a:r>
            <a:r>
              <a:rPr dirty="0" sz="1000" spc="22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introduce</a:t>
            </a:r>
            <a:r>
              <a:rPr dirty="0" sz="1000" spc="22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opportunities</a:t>
            </a:r>
            <a:r>
              <a:rPr dirty="0" sz="1000" spc="22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involving</a:t>
            </a:r>
            <a:r>
              <a:rPr dirty="0" sz="1000" spc="22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our</a:t>
            </a:r>
            <a:r>
              <a:rPr dirty="0" sz="1000" spc="21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corporate</a:t>
            </a:r>
            <a:r>
              <a:rPr dirty="0" sz="1000" spc="2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clients</a:t>
            </a:r>
            <a:r>
              <a:rPr dirty="0" sz="1000" spc="21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to</a:t>
            </a:r>
            <a:r>
              <a:rPr dirty="0" sz="1000" spc="22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accredited</a:t>
            </a:r>
            <a:r>
              <a:rPr dirty="0" sz="1000" spc="22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retail</a:t>
            </a:r>
            <a:r>
              <a:rPr dirty="0" sz="1000" spc="21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investors,</a:t>
            </a:r>
            <a:r>
              <a:rPr dirty="0" sz="1000" spc="229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including </a:t>
            </a:r>
            <a:r>
              <a:rPr dirty="0" sz="1000">
                <a:latin typeface="Calibri"/>
                <a:cs typeface="Calibri"/>
              </a:rPr>
              <a:t>introducing</a:t>
            </a:r>
            <a:r>
              <a:rPr dirty="0" sz="1000" spc="1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and</a:t>
            </a:r>
            <a:r>
              <a:rPr dirty="0" sz="1000" spc="12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facilitating</a:t>
            </a:r>
            <a:r>
              <a:rPr dirty="0" sz="1000" spc="12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an</a:t>
            </a:r>
            <a:r>
              <a:rPr dirty="0" sz="1000" spc="12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investment</a:t>
            </a:r>
            <a:r>
              <a:rPr dirty="0" sz="1000" spc="114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of</a:t>
            </a:r>
            <a:r>
              <a:rPr dirty="0" sz="1000" spc="12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</a:t>
            </a:r>
            <a:r>
              <a:rPr dirty="0" sz="1000" spc="114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registered</a:t>
            </a:r>
            <a:r>
              <a:rPr dirty="0" sz="1000" spc="1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or</a:t>
            </a:r>
            <a:r>
              <a:rPr dirty="0" sz="1000" spc="114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unregistered</a:t>
            </a:r>
            <a:r>
              <a:rPr dirty="0" sz="1000" spc="12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security</a:t>
            </a:r>
            <a:r>
              <a:rPr dirty="0" sz="1000" spc="12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as</a:t>
            </a:r>
            <a:r>
              <a:rPr dirty="0" sz="1000" spc="114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placement</a:t>
            </a:r>
            <a:r>
              <a:rPr dirty="0" sz="1000" spc="12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agent,</a:t>
            </a:r>
            <a:r>
              <a:rPr dirty="0" sz="1000" spc="12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investment </a:t>
            </a:r>
            <a:r>
              <a:rPr dirty="0" sz="1000">
                <a:latin typeface="Calibri"/>
                <a:cs typeface="Calibri"/>
              </a:rPr>
              <a:t>banker,</a:t>
            </a:r>
            <a:r>
              <a:rPr dirty="0" sz="1000" spc="-4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or</a:t>
            </a:r>
            <a:r>
              <a:rPr dirty="0" sz="1000" spc="-35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similar</a:t>
            </a:r>
            <a:r>
              <a:rPr dirty="0" sz="1000" spc="-3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capacity.</a:t>
            </a:r>
            <a:r>
              <a:rPr dirty="0" sz="1000" spc="-4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At</a:t>
            </a:r>
            <a:r>
              <a:rPr dirty="0" sz="1000" spc="-4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all</a:t>
            </a:r>
            <a:r>
              <a:rPr dirty="0" sz="1000" spc="-45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times,</a:t>
            </a:r>
            <a:r>
              <a:rPr dirty="0" sz="1000" spc="-3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Harpeth</a:t>
            </a:r>
            <a:r>
              <a:rPr dirty="0" sz="1000" spc="-3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will</a:t>
            </a:r>
            <a:r>
              <a:rPr dirty="0" sz="1000" spc="-4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be</a:t>
            </a:r>
            <a:r>
              <a:rPr dirty="0" sz="1000" spc="-3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acting</a:t>
            </a:r>
            <a:r>
              <a:rPr dirty="0" sz="1000" spc="-4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in</a:t>
            </a:r>
            <a:r>
              <a:rPr dirty="0" sz="1000" spc="-4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the</a:t>
            </a:r>
            <a:r>
              <a:rPr dirty="0" sz="1000" spc="-4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capacity</a:t>
            </a:r>
            <a:r>
              <a:rPr dirty="0" sz="1000" spc="-3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of</a:t>
            </a:r>
            <a:r>
              <a:rPr dirty="0" sz="1000" spc="-3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</a:t>
            </a:r>
            <a:r>
              <a:rPr dirty="0" sz="1000" spc="-4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Registered</a:t>
            </a:r>
            <a:r>
              <a:rPr dirty="0" sz="1000" spc="-3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Representative</a:t>
            </a:r>
            <a:r>
              <a:rPr dirty="0" sz="1000" spc="-3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of</a:t>
            </a:r>
            <a:r>
              <a:rPr dirty="0" sz="1000" spc="-3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</a:t>
            </a:r>
            <a:r>
              <a:rPr dirty="0" sz="1000" spc="-35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broker‐ </a:t>
            </a:r>
            <a:r>
              <a:rPr dirty="0" sz="1000">
                <a:latin typeface="Calibri"/>
                <a:cs typeface="Calibri"/>
              </a:rPr>
              <a:t>dealer.</a:t>
            </a:r>
            <a:r>
              <a:rPr dirty="0" sz="1000" spc="6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We</a:t>
            </a:r>
            <a:r>
              <a:rPr dirty="0" sz="1000" spc="7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do</a:t>
            </a:r>
            <a:r>
              <a:rPr dirty="0" sz="1000" spc="7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not</a:t>
            </a:r>
            <a:r>
              <a:rPr dirty="0" sz="1000" spc="7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offer</a:t>
            </a:r>
            <a:r>
              <a:rPr dirty="0" sz="1000" spc="8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account</a:t>
            </a:r>
            <a:r>
              <a:rPr dirty="0" sz="1000" spc="8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monitoring</a:t>
            </a:r>
            <a:r>
              <a:rPr dirty="0" sz="1000" spc="7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and</a:t>
            </a:r>
            <a:r>
              <a:rPr dirty="0" sz="1000" spc="7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our</a:t>
            </a:r>
            <a:r>
              <a:rPr dirty="0" sz="1000" spc="7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services</a:t>
            </a:r>
            <a:r>
              <a:rPr dirty="0" sz="1000" spc="8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are</a:t>
            </a:r>
            <a:r>
              <a:rPr dirty="0" sz="1000" spc="8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non‐discretionary;</a:t>
            </a:r>
            <a:r>
              <a:rPr dirty="0" sz="1000" spc="7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you</a:t>
            </a:r>
            <a:r>
              <a:rPr dirty="0" sz="1000" spc="7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make</a:t>
            </a:r>
            <a:r>
              <a:rPr dirty="0" sz="1000" spc="7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the</a:t>
            </a:r>
            <a:r>
              <a:rPr dirty="0" sz="1000" spc="7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ultimate</a:t>
            </a:r>
            <a:r>
              <a:rPr dirty="0" sz="1000" spc="8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decision </a:t>
            </a:r>
            <a:r>
              <a:rPr dirty="0" sz="1000">
                <a:latin typeface="Calibri"/>
                <a:cs typeface="Calibri"/>
              </a:rPr>
              <a:t>regarding</a:t>
            </a:r>
            <a:r>
              <a:rPr dirty="0" sz="1000" spc="-3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an</a:t>
            </a:r>
            <a:r>
              <a:rPr dirty="0" sz="1000" spc="-2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investment </a:t>
            </a:r>
            <a:r>
              <a:rPr dirty="0" sz="1000">
                <a:latin typeface="Calibri"/>
                <a:cs typeface="Calibri"/>
              </a:rPr>
              <a:t>of</a:t>
            </a:r>
            <a:r>
              <a:rPr dirty="0" sz="1000" spc="-2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registered</a:t>
            </a:r>
            <a:r>
              <a:rPr dirty="0" sz="1000" spc="-2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or</a:t>
            </a:r>
            <a:r>
              <a:rPr dirty="0" sz="1000" spc="-25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unregistered</a:t>
            </a:r>
            <a:r>
              <a:rPr dirty="0" sz="1000" spc="-2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securities.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All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retail</a:t>
            </a:r>
            <a:r>
              <a:rPr dirty="0" sz="1000" spc="-25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investors </a:t>
            </a:r>
            <a:r>
              <a:rPr dirty="0" sz="1000">
                <a:latin typeface="Calibri"/>
                <a:cs typeface="Calibri"/>
              </a:rPr>
              <a:t>are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strongly</a:t>
            </a:r>
            <a:r>
              <a:rPr dirty="0" sz="1000" spc="-2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encouraged</a:t>
            </a:r>
            <a:r>
              <a:rPr dirty="0" sz="1000" spc="-2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to</a:t>
            </a:r>
            <a:r>
              <a:rPr dirty="0" sz="1000" spc="-25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rely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 spc="-20">
                <a:latin typeface="Calibri"/>
                <a:cs typeface="Calibri"/>
              </a:rPr>
              <a:t>upon </a:t>
            </a:r>
            <a:r>
              <a:rPr dirty="0" sz="1000">
                <a:latin typeface="Calibri"/>
                <a:cs typeface="Calibri"/>
              </a:rPr>
              <a:t>their</a:t>
            </a:r>
            <a:r>
              <a:rPr dirty="0" sz="1000" spc="-3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own</a:t>
            </a:r>
            <a:r>
              <a:rPr dirty="0" sz="1000" spc="-2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advisors</a:t>
            </a:r>
            <a:r>
              <a:rPr dirty="0" sz="1000" spc="-2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to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evaluate</a:t>
            </a:r>
            <a:r>
              <a:rPr dirty="0" sz="1000" spc="-2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the</a:t>
            </a:r>
            <a:r>
              <a:rPr dirty="0" sz="1000" spc="-2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suitability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of</a:t>
            </a:r>
            <a:r>
              <a:rPr dirty="0" sz="1000" spc="-2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the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investment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opportunity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to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their</a:t>
            </a:r>
            <a:r>
              <a:rPr dirty="0" sz="1000" spc="-2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personal</a:t>
            </a:r>
            <a:r>
              <a:rPr dirty="0" sz="1000" spc="-2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financial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situation.</a:t>
            </a: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950">
              <a:latin typeface="Calibri"/>
              <a:cs typeface="Calibri"/>
            </a:endParaRPr>
          </a:p>
          <a:p>
            <a:pPr algn="just" marL="12700" marR="5080" indent="-635">
              <a:lnSpc>
                <a:spcPct val="109800"/>
              </a:lnSpc>
              <a:spcBef>
                <a:spcPts val="5"/>
              </a:spcBef>
            </a:pPr>
            <a:r>
              <a:rPr dirty="0" sz="1000" spc="-10">
                <a:latin typeface="Calibri"/>
                <a:cs typeface="Calibri"/>
              </a:rPr>
              <a:t>There</a:t>
            </a:r>
            <a:r>
              <a:rPr dirty="0" sz="1000" spc="-3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may</a:t>
            </a:r>
            <a:r>
              <a:rPr dirty="0" sz="1000" spc="-3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be</a:t>
            </a:r>
            <a:r>
              <a:rPr dirty="0" sz="1000" spc="-25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restrictions</a:t>
            </a:r>
            <a:r>
              <a:rPr dirty="0" sz="1000" spc="-3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on</a:t>
            </a:r>
            <a:r>
              <a:rPr dirty="0" sz="1000" spc="-2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the</a:t>
            </a:r>
            <a:r>
              <a:rPr dirty="0" sz="1000" spc="-3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purchase</a:t>
            </a:r>
            <a:r>
              <a:rPr dirty="0" sz="1000" spc="-3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of</a:t>
            </a:r>
            <a:r>
              <a:rPr dirty="0" sz="1000" spc="-3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the</a:t>
            </a:r>
            <a:r>
              <a:rPr dirty="0" sz="1000" spc="-3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private</a:t>
            </a:r>
            <a:r>
              <a:rPr dirty="0" sz="1000" spc="-3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placements</a:t>
            </a:r>
            <a:r>
              <a:rPr dirty="0" sz="1000" spc="-25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such</a:t>
            </a:r>
            <a:r>
              <a:rPr dirty="0" sz="1000" spc="-3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as</a:t>
            </a:r>
            <a:r>
              <a:rPr dirty="0" sz="1000" spc="-2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</a:t>
            </a:r>
            <a:r>
              <a:rPr dirty="0" sz="1000" spc="-3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minimum</a:t>
            </a:r>
            <a:r>
              <a:rPr dirty="0" sz="1000" spc="-3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purchase</a:t>
            </a:r>
            <a:r>
              <a:rPr dirty="0" sz="1000" spc="-2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amount</a:t>
            </a:r>
            <a:r>
              <a:rPr dirty="0" sz="1000" spc="-3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and</a:t>
            </a:r>
            <a:r>
              <a:rPr dirty="0" sz="1000" spc="-25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minimum </a:t>
            </a:r>
            <a:r>
              <a:rPr dirty="0" sz="1000">
                <a:latin typeface="Calibri"/>
                <a:cs typeface="Calibri"/>
              </a:rPr>
              <a:t>income</a:t>
            </a:r>
            <a:r>
              <a:rPr dirty="0" sz="1000" spc="-4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and/or</a:t>
            </a:r>
            <a:r>
              <a:rPr dirty="0" sz="1000" spc="-3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net</a:t>
            </a:r>
            <a:r>
              <a:rPr dirty="0" sz="1000" spc="-3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worth</a:t>
            </a:r>
            <a:r>
              <a:rPr dirty="0" sz="1000" spc="-3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requirements</a:t>
            </a:r>
            <a:r>
              <a:rPr dirty="0" sz="1000" spc="-3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for</a:t>
            </a:r>
            <a:r>
              <a:rPr dirty="0" sz="1000" spc="-3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the</a:t>
            </a:r>
            <a:r>
              <a:rPr dirty="0" sz="1000" spc="-3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purchaser.</a:t>
            </a:r>
            <a:r>
              <a:rPr dirty="0" sz="1000" spc="-3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Securities</a:t>
            </a:r>
            <a:r>
              <a:rPr dirty="0" sz="1000" spc="-3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offerings</a:t>
            </a:r>
            <a:r>
              <a:rPr dirty="0" sz="1000" spc="-3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may</a:t>
            </a:r>
            <a:r>
              <a:rPr dirty="0" sz="1000" spc="-3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have</a:t>
            </a:r>
            <a:r>
              <a:rPr dirty="0" sz="1000" spc="-3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minimum</a:t>
            </a:r>
            <a:r>
              <a:rPr dirty="0" sz="1000" spc="-3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periods</a:t>
            </a:r>
            <a:r>
              <a:rPr dirty="0" sz="1000" spc="-2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they</a:t>
            </a:r>
            <a:r>
              <a:rPr dirty="0" sz="1000" spc="-3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must</a:t>
            </a:r>
            <a:r>
              <a:rPr dirty="0" sz="1000" spc="-35">
                <a:latin typeface="Calibri"/>
                <a:cs typeface="Calibri"/>
              </a:rPr>
              <a:t> </a:t>
            </a:r>
            <a:r>
              <a:rPr dirty="0" sz="1000" spc="-25">
                <a:latin typeface="Calibri"/>
                <a:cs typeface="Calibri"/>
              </a:rPr>
              <a:t>be </a:t>
            </a:r>
            <a:r>
              <a:rPr dirty="0" sz="1000">
                <a:latin typeface="Calibri"/>
                <a:cs typeface="Calibri"/>
              </a:rPr>
              <a:t>held</a:t>
            </a:r>
            <a:r>
              <a:rPr dirty="0" sz="1000" spc="5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prior</a:t>
            </a:r>
            <a:r>
              <a:rPr dirty="0" sz="1000" spc="4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to</a:t>
            </a:r>
            <a:r>
              <a:rPr dirty="0" sz="1000" spc="4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redemption.</a:t>
            </a:r>
            <a:r>
              <a:rPr dirty="0" sz="1000" spc="4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There</a:t>
            </a:r>
            <a:r>
              <a:rPr dirty="0" sz="1000" spc="4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is</a:t>
            </a:r>
            <a:r>
              <a:rPr dirty="0" sz="1000" spc="4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no</a:t>
            </a:r>
            <a:r>
              <a:rPr dirty="0" sz="1000" spc="4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secondary</a:t>
            </a:r>
            <a:r>
              <a:rPr dirty="0" sz="1000" spc="5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market</a:t>
            </a:r>
            <a:r>
              <a:rPr dirty="0" sz="1000" spc="3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for</a:t>
            </a:r>
            <a:r>
              <a:rPr dirty="0" sz="1000" spc="4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these</a:t>
            </a:r>
            <a:r>
              <a:rPr dirty="0" sz="1000" spc="4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offerings.</a:t>
            </a:r>
            <a:r>
              <a:rPr dirty="0" sz="1000" spc="4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Harpeth</a:t>
            </a:r>
            <a:r>
              <a:rPr dirty="0" sz="1000" spc="4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does</a:t>
            </a:r>
            <a:r>
              <a:rPr dirty="0" sz="1000" spc="4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not</a:t>
            </a:r>
            <a:r>
              <a:rPr dirty="0" sz="1000" spc="4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offer</a:t>
            </a:r>
            <a:r>
              <a:rPr dirty="0" sz="1000" spc="4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or</a:t>
            </a:r>
            <a:r>
              <a:rPr dirty="0" sz="1000" spc="4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sell</a:t>
            </a:r>
            <a:r>
              <a:rPr dirty="0" sz="1000" spc="5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traditional </a:t>
            </a:r>
            <a:r>
              <a:rPr dirty="0" sz="1000">
                <a:latin typeface="Calibri"/>
                <a:cs typeface="Calibri"/>
              </a:rPr>
              <a:t>investments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such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as</a:t>
            </a:r>
            <a:r>
              <a:rPr dirty="0" sz="1000" spc="-2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mutual</a:t>
            </a:r>
            <a:r>
              <a:rPr dirty="0" sz="1000" spc="-2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funds,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ETFs,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equities,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or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fixed</a:t>
            </a:r>
            <a:r>
              <a:rPr dirty="0" sz="1000" spc="-2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income.</a:t>
            </a: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0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000" b="1">
                <a:latin typeface="Calibri"/>
                <a:cs typeface="Calibri"/>
              </a:rPr>
              <a:t>For</a:t>
            </a:r>
            <a:r>
              <a:rPr dirty="0" sz="1000" spc="-20" b="1">
                <a:latin typeface="Calibri"/>
                <a:cs typeface="Calibri"/>
              </a:rPr>
              <a:t> </a:t>
            </a:r>
            <a:r>
              <a:rPr dirty="0" sz="1000" b="1">
                <a:latin typeface="Calibri"/>
                <a:cs typeface="Calibri"/>
              </a:rPr>
              <a:t>additional</a:t>
            </a:r>
            <a:r>
              <a:rPr dirty="0" sz="1000" spc="-15" b="1">
                <a:latin typeface="Calibri"/>
                <a:cs typeface="Calibri"/>
              </a:rPr>
              <a:t> </a:t>
            </a:r>
            <a:r>
              <a:rPr dirty="0" sz="1000" b="1">
                <a:latin typeface="Calibri"/>
                <a:cs typeface="Calibri"/>
              </a:rPr>
              <a:t>information,</a:t>
            </a:r>
            <a:r>
              <a:rPr dirty="0" sz="1000" spc="-10" b="1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please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see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BrokerCheck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which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is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at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u="sng" sz="1000" spc="-1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http://brokercheck.finra.org/</a:t>
            </a: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0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000" b="1">
                <a:latin typeface="Calibri"/>
                <a:cs typeface="Calibri"/>
              </a:rPr>
              <a:t>Conversation</a:t>
            </a:r>
            <a:r>
              <a:rPr dirty="0" sz="1000" spc="-35" b="1">
                <a:latin typeface="Calibri"/>
                <a:cs typeface="Calibri"/>
              </a:rPr>
              <a:t> </a:t>
            </a:r>
            <a:r>
              <a:rPr dirty="0" sz="1000" b="1">
                <a:latin typeface="Calibri"/>
                <a:cs typeface="Calibri"/>
              </a:rPr>
              <a:t>Starters.</a:t>
            </a:r>
            <a:r>
              <a:rPr dirty="0" sz="1000" spc="-10" b="1">
                <a:latin typeface="Calibri"/>
                <a:cs typeface="Calibri"/>
              </a:rPr>
              <a:t> </a:t>
            </a:r>
            <a:r>
              <a:rPr dirty="0" sz="1000" b="1">
                <a:latin typeface="Calibri"/>
                <a:cs typeface="Calibri"/>
              </a:rPr>
              <a:t>Ask</a:t>
            </a:r>
            <a:r>
              <a:rPr dirty="0" sz="1000" spc="-15" b="1">
                <a:latin typeface="Calibri"/>
                <a:cs typeface="Calibri"/>
              </a:rPr>
              <a:t> </a:t>
            </a:r>
            <a:r>
              <a:rPr dirty="0" sz="1000" b="1">
                <a:latin typeface="Calibri"/>
                <a:cs typeface="Calibri"/>
              </a:rPr>
              <a:t>your</a:t>
            </a:r>
            <a:r>
              <a:rPr dirty="0" sz="1000" spc="-15" b="1">
                <a:latin typeface="Calibri"/>
                <a:cs typeface="Calibri"/>
              </a:rPr>
              <a:t> </a:t>
            </a:r>
            <a:r>
              <a:rPr dirty="0" sz="1000" b="1">
                <a:latin typeface="Calibri"/>
                <a:cs typeface="Calibri"/>
              </a:rPr>
              <a:t>financial</a:t>
            </a:r>
            <a:r>
              <a:rPr dirty="0" sz="1000" spc="-20" b="1">
                <a:latin typeface="Calibri"/>
                <a:cs typeface="Calibri"/>
              </a:rPr>
              <a:t> </a:t>
            </a:r>
            <a:r>
              <a:rPr dirty="0" sz="1000" b="1">
                <a:latin typeface="Calibri"/>
                <a:cs typeface="Calibri"/>
              </a:rPr>
              <a:t>professional</a:t>
            </a:r>
            <a:r>
              <a:rPr dirty="0" sz="1000" spc="-10" b="1">
                <a:latin typeface="Calibri"/>
                <a:cs typeface="Calibri"/>
              </a:rPr>
              <a:t> </a:t>
            </a:r>
            <a:r>
              <a:rPr dirty="0" sz="1000" spc="-50" b="1">
                <a:latin typeface="Calibri"/>
                <a:cs typeface="Calibri"/>
              </a:rPr>
              <a:t>–</a:t>
            </a:r>
            <a:endParaRPr sz="1000">
              <a:latin typeface="Calibri"/>
              <a:cs typeface="Calibri"/>
            </a:endParaRPr>
          </a:p>
          <a:p>
            <a:pPr marL="498475" indent="-229235">
              <a:lnSpc>
                <a:spcPct val="100000"/>
              </a:lnSpc>
              <a:spcBef>
                <a:spcPts val="175"/>
              </a:spcBef>
              <a:buFont typeface="Symbol"/>
              <a:buChar char=""/>
              <a:tabLst>
                <a:tab pos="498475" algn="l"/>
                <a:tab pos="499109" algn="l"/>
              </a:tabLst>
            </a:pPr>
            <a:r>
              <a:rPr dirty="0" sz="1000" b="1" i="1">
                <a:latin typeface="Calibri"/>
                <a:cs typeface="Calibri"/>
              </a:rPr>
              <a:t>Given</a:t>
            </a:r>
            <a:r>
              <a:rPr dirty="0" sz="1000" spc="-10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my</a:t>
            </a:r>
            <a:r>
              <a:rPr dirty="0" sz="1000" spc="-10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financial situation,</a:t>
            </a:r>
            <a:r>
              <a:rPr dirty="0" sz="1000" spc="-15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should</a:t>
            </a:r>
            <a:r>
              <a:rPr dirty="0" sz="1000" spc="-10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I</a:t>
            </a:r>
            <a:r>
              <a:rPr dirty="0" sz="1000" spc="-10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choose</a:t>
            </a:r>
            <a:r>
              <a:rPr dirty="0" sz="1000" spc="-5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a</a:t>
            </a:r>
            <a:r>
              <a:rPr dirty="0" sz="1000" spc="-5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brokerage</a:t>
            </a:r>
            <a:r>
              <a:rPr dirty="0" sz="1000" spc="-10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service?</a:t>
            </a:r>
            <a:r>
              <a:rPr dirty="0" sz="1000" spc="-5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Why</a:t>
            </a:r>
            <a:r>
              <a:rPr dirty="0" sz="1000" spc="-10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or</a:t>
            </a:r>
            <a:r>
              <a:rPr dirty="0" sz="1000" spc="-5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why</a:t>
            </a:r>
            <a:r>
              <a:rPr dirty="0" sz="1000" spc="-10" b="1" i="1">
                <a:latin typeface="Calibri"/>
                <a:cs typeface="Calibri"/>
              </a:rPr>
              <a:t> </a:t>
            </a:r>
            <a:r>
              <a:rPr dirty="0" sz="1000" spc="-20" b="1" i="1">
                <a:latin typeface="Calibri"/>
                <a:cs typeface="Calibri"/>
              </a:rPr>
              <a:t>not?</a:t>
            </a:r>
            <a:endParaRPr sz="1000">
              <a:latin typeface="Calibri"/>
              <a:cs typeface="Calibri"/>
            </a:endParaRPr>
          </a:p>
          <a:p>
            <a:pPr marL="498475" indent="-229235">
              <a:lnSpc>
                <a:spcPct val="100000"/>
              </a:lnSpc>
              <a:spcBef>
                <a:spcPts val="165"/>
              </a:spcBef>
              <a:buFont typeface="Symbol"/>
              <a:buChar char=""/>
              <a:tabLst>
                <a:tab pos="498475" algn="l"/>
                <a:tab pos="499109" algn="l"/>
              </a:tabLst>
            </a:pPr>
            <a:r>
              <a:rPr dirty="0" sz="1000" b="1" i="1">
                <a:latin typeface="Calibri"/>
                <a:cs typeface="Calibri"/>
              </a:rPr>
              <a:t>How</a:t>
            </a:r>
            <a:r>
              <a:rPr dirty="0" sz="1000" spc="-10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will</a:t>
            </a:r>
            <a:r>
              <a:rPr dirty="0" sz="1000" spc="-5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you</a:t>
            </a:r>
            <a:r>
              <a:rPr dirty="0" sz="1000" spc="-15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choose</a:t>
            </a:r>
            <a:r>
              <a:rPr dirty="0" sz="1000" spc="-5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investments</a:t>
            </a:r>
            <a:r>
              <a:rPr dirty="0" sz="1000" spc="-5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to</a:t>
            </a:r>
            <a:r>
              <a:rPr dirty="0" sz="1000" spc="-10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recommend</a:t>
            </a:r>
            <a:r>
              <a:rPr dirty="0" sz="1000" spc="-10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to</a:t>
            </a:r>
            <a:r>
              <a:rPr dirty="0" sz="1000" spc="-5" b="1" i="1">
                <a:latin typeface="Calibri"/>
                <a:cs typeface="Calibri"/>
              </a:rPr>
              <a:t> </a:t>
            </a:r>
            <a:r>
              <a:rPr dirty="0" sz="1000" spc="-25" b="1" i="1">
                <a:latin typeface="Calibri"/>
                <a:cs typeface="Calibri"/>
              </a:rPr>
              <a:t>me?</a:t>
            </a:r>
            <a:endParaRPr sz="1000">
              <a:latin typeface="Calibri"/>
              <a:cs typeface="Calibri"/>
            </a:endParaRPr>
          </a:p>
          <a:p>
            <a:pPr marL="498475" marR="5080" indent="-229235">
              <a:lnSpc>
                <a:spcPct val="109500"/>
              </a:lnSpc>
              <a:spcBef>
                <a:spcPts val="60"/>
              </a:spcBef>
              <a:buFont typeface="Symbol"/>
              <a:buChar char=""/>
              <a:tabLst>
                <a:tab pos="498475" algn="l"/>
                <a:tab pos="499109" algn="l"/>
              </a:tabLst>
            </a:pPr>
            <a:r>
              <a:rPr dirty="0" sz="1000" b="1" i="1">
                <a:latin typeface="Calibri"/>
                <a:cs typeface="Calibri"/>
              </a:rPr>
              <a:t>What</a:t>
            </a:r>
            <a:r>
              <a:rPr dirty="0" sz="1000" spc="-25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is</a:t>
            </a:r>
            <a:r>
              <a:rPr dirty="0" sz="1000" spc="-30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your</a:t>
            </a:r>
            <a:r>
              <a:rPr dirty="0" sz="1000" spc="-15" b="1" i="1">
                <a:latin typeface="Calibri"/>
                <a:cs typeface="Calibri"/>
              </a:rPr>
              <a:t> </a:t>
            </a:r>
            <a:r>
              <a:rPr dirty="0" sz="1000" spc="-10" b="1" i="1">
                <a:latin typeface="Calibri"/>
                <a:cs typeface="Calibri"/>
              </a:rPr>
              <a:t>relevant</a:t>
            </a:r>
            <a:r>
              <a:rPr dirty="0" sz="1000" spc="-15" b="1" i="1">
                <a:latin typeface="Calibri"/>
                <a:cs typeface="Calibri"/>
              </a:rPr>
              <a:t> </a:t>
            </a:r>
            <a:r>
              <a:rPr dirty="0" sz="1000" spc="-10" b="1" i="1">
                <a:latin typeface="Calibri"/>
                <a:cs typeface="Calibri"/>
              </a:rPr>
              <a:t>experience,</a:t>
            </a:r>
            <a:r>
              <a:rPr dirty="0" sz="1000" spc="-20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including</a:t>
            </a:r>
            <a:r>
              <a:rPr dirty="0" sz="1000" spc="-25" b="1" i="1">
                <a:latin typeface="Calibri"/>
                <a:cs typeface="Calibri"/>
              </a:rPr>
              <a:t> </a:t>
            </a:r>
            <a:r>
              <a:rPr dirty="0" sz="1000" spc="-10" b="1" i="1">
                <a:latin typeface="Calibri"/>
                <a:cs typeface="Calibri"/>
              </a:rPr>
              <a:t>your</a:t>
            </a:r>
            <a:r>
              <a:rPr dirty="0" sz="1000" spc="-20" b="1" i="1">
                <a:latin typeface="Calibri"/>
                <a:cs typeface="Calibri"/>
              </a:rPr>
              <a:t> </a:t>
            </a:r>
            <a:r>
              <a:rPr dirty="0" sz="1000" spc="-10" b="1" i="1">
                <a:latin typeface="Calibri"/>
                <a:cs typeface="Calibri"/>
              </a:rPr>
              <a:t>licenses,</a:t>
            </a:r>
            <a:r>
              <a:rPr dirty="0" sz="1000" spc="-35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education,</a:t>
            </a:r>
            <a:r>
              <a:rPr dirty="0" sz="1000" spc="-20" b="1" i="1">
                <a:latin typeface="Calibri"/>
                <a:cs typeface="Calibri"/>
              </a:rPr>
              <a:t> </a:t>
            </a:r>
            <a:r>
              <a:rPr dirty="0" sz="1000" spc="-10" b="1" i="1">
                <a:latin typeface="Calibri"/>
                <a:cs typeface="Calibri"/>
              </a:rPr>
              <a:t>and</a:t>
            </a:r>
            <a:r>
              <a:rPr dirty="0" sz="1000" spc="-15" b="1" i="1">
                <a:latin typeface="Calibri"/>
                <a:cs typeface="Calibri"/>
              </a:rPr>
              <a:t> </a:t>
            </a:r>
            <a:r>
              <a:rPr dirty="0" sz="1000" spc="-10" b="1" i="1">
                <a:latin typeface="Calibri"/>
                <a:cs typeface="Calibri"/>
              </a:rPr>
              <a:t>other</a:t>
            </a:r>
            <a:r>
              <a:rPr dirty="0" sz="1000" spc="-15" b="1" i="1">
                <a:latin typeface="Calibri"/>
                <a:cs typeface="Calibri"/>
              </a:rPr>
              <a:t> </a:t>
            </a:r>
            <a:r>
              <a:rPr dirty="0" sz="1000" spc="-10" b="1" i="1">
                <a:latin typeface="Calibri"/>
                <a:cs typeface="Calibri"/>
              </a:rPr>
              <a:t>relevant</a:t>
            </a:r>
            <a:r>
              <a:rPr dirty="0" sz="1000" spc="-5" b="1" i="1">
                <a:latin typeface="Calibri"/>
                <a:cs typeface="Calibri"/>
              </a:rPr>
              <a:t> </a:t>
            </a:r>
            <a:r>
              <a:rPr dirty="0" sz="1000" spc="-10" b="1" i="1">
                <a:latin typeface="Calibri"/>
                <a:cs typeface="Calibri"/>
              </a:rPr>
              <a:t>qualifications?</a:t>
            </a:r>
            <a:r>
              <a:rPr dirty="0" sz="1000" spc="-20" b="1" i="1">
                <a:latin typeface="Calibri"/>
                <a:cs typeface="Calibri"/>
              </a:rPr>
              <a:t> What</a:t>
            </a:r>
            <a:r>
              <a:rPr dirty="0" sz="1000" spc="-20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do</a:t>
            </a:r>
            <a:r>
              <a:rPr dirty="0" sz="1000" spc="-15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these</a:t>
            </a:r>
            <a:r>
              <a:rPr dirty="0" sz="1000" spc="-10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qualifications</a:t>
            </a:r>
            <a:r>
              <a:rPr dirty="0" sz="1000" spc="-5" b="1" i="1">
                <a:latin typeface="Calibri"/>
                <a:cs typeface="Calibri"/>
              </a:rPr>
              <a:t> </a:t>
            </a:r>
            <a:r>
              <a:rPr dirty="0" sz="1000" spc="-20" b="1" i="1">
                <a:latin typeface="Calibri"/>
                <a:cs typeface="Calibri"/>
              </a:rPr>
              <a:t>mean?</a:t>
            </a: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2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000" b="1" i="1">
                <a:latin typeface="Calibri"/>
                <a:cs typeface="Calibri"/>
              </a:rPr>
              <a:t>What</a:t>
            </a:r>
            <a:r>
              <a:rPr dirty="0" sz="1000" spc="-15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fees</a:t>
            </a:r>
            <a:r>
              <a:rPr dirty="0" sz="1000" spc="-10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will</a:t>
            </a:r>
            <a:r>
              <a:rPr dirty="0" sz="1000" spc="-10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I</a:t>
            </a:r>
            <a:r>
              <a:rPr dirty="0" sz="1000" spc="5" b="1" i="1">
                <a:latin typeface="Calibri"/>
                <a:cs typeface="Calibri"/>
              </a:rPr>
              <a:t> </a:t>
            </a:r>
            <a:r>
              <a:rPr dirty="0" sz="1000" spc="-20" b="1" i="1">
                <a:latin typeface="Calibri"/>
                <a:cs typeface="Calibri"/>
              </a:rPr>
              <a:t>pay?</a:t>
            </a: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950">
              <a:latin typeface="Calibri"/>
              <a:cs typeface="Calibri"/>
            </a:endParaRPr>
          </a:p>
          <a:p>
            <a:pPr algn="just" marL="12700" marR="6350" indent="-635">
              <a:lnSpc>
                <a:spcPct val="109800"/>
              </a:lnSpc>
              <a:spcBef>
                <a:spcPts val="5"/>
              </a:spcBef>
            </a:pPr>
            <a:r>
              <a:rPr dirty="0" sz="1000">
                <a:latin typeface="Calibri"/>
                <a:cs typeface="Calibri"/>
              </a:rPr>
              <a:t>Investors</a:t>
            </a:r>
            <a:r>
              <a:rPr dirty="0" sz="1000" spc="-2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do</a:t>
            </a:r>
            <a:r>
              <a:rPr dirty="0" sz="1000" spc="-2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not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pay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any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compensation</a:t>
            </a:r>
            <a:r>
              <a:rPr dirty="0" sz="1000" spc="-2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to</a:t>
            </a:r>
            <a:r>
              <a:rPr dirty="0" sz="1000" spc="-2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Harpeth.</a:t>
            </a:r>
            <a:r>
              <a:rPr dirty="0" sz="1000" spc="-2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The</a:t>
            </a:r>
            <a:r>
              <a:rPr dirty="0" sz="1000" spc="-2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commission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or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success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fee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is</a:t>
            </a:r>
            <a:r>
              <a:rPr dirty="0" sz="1000" spc="-2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paid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to</a:t>
            </a:r>
            <a:r>
              <a:rPr dirty="0" sz="1000" spc="-2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us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directly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from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our</a:t>
            </a:r>
            <a:r>
              <a:rPr dirty="0" sz="1000" spc="-2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client, </a:t>
            </a:r>
            <a:r>
              <a:rPr dirty="0" sz="1000">
                <a:latin typeface="Calibri"/>
                <a:cs typeface="Calibri"/>
              </a:rPr>
              <a:t>the</a:t>
            </a:r>
            <a:r>
              <a:rPr dirty="0" sz="1000" spc="-3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issuer</a:t>
            </a:r>
            <a:r>
              <a:rPr dirty="0" sz="1000" spc="-3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or</a:t>
            </a:r>
            <a:r>
              <a:rPr dirty="0" sz="1000" spc="-3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sponsor</a:t>
            </a:r>
            <a:r>
              <a:rPr dirty="0" sz="1000" spc="-3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of</a:t>
            </a:r>
            <a:r>
              <a:rPr dirty="0" sz="1000" spc="-3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the</a:t>
            </a:r>
            <a:r>
              <a:rPr dirty="0" sz="1000" spc="-3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security.</a:t>
            </a:r>
            <a:r>
              <a:rPr dirty="0" sz="1000" spc="-3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As</a:t>
            </a:r>
            <a:r>
              <a:rPr dirty="0" sz="1000" spc="-3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</a:t>
            </a:r>
            <a:r>
              <a:rPr dirty="0" sz="1000" spc="-3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result,</a:t>
            </a:r>
            <a:r>
              <a:rPr dirty="0" sz="1000" spc="-3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the</a:t>
            </a:r>
            <a:r>
              <a:rPr dirty="0" sz="1000" spc="-3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full</a:t>
            </a:r>
            <a:r>
              <a:rPr dirty="0" sz="1000" spc="-3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principal</a:t>
            </a:r>
            <a:r>
              <a:rPr dirty="0" sz="1000" spc="-3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amount</a:t>
            </a:r>
            <a:r>
              <a:rPr dirty="0" sz="1000" spc="-3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of</a:t>
            </a:r>
            <a:r>
              <a:rPr dirty="0" sz="1000" spc="-3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your</a:t>
            </a:r>
            <a:r>
              <a:rPr dirty="0" sz="1000" spc="-35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investment</a:t>
            </a:r>
            <a:r>
              <a:rPr dirty="0" sz="1000" spc="-3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is</a:t>
            </a:r>
            <a:r>
              <a:rPr dirty="0" sz="1000" spc="-3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invested</a:t>
            </a:r>
            <a:r>
              <a:rPr dirty="0" sz="1000" spc="-2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in</a:t>
            </a:r>
            <a:r>
              <a:rPr dirty="0" sz="1000" spc="-3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the</a:t>
            </a:r>
            <a:r>
              <a:rPr dirty="0" sz="1000" spc="-25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securities </a:t>
            </a:r>
            <a:r>
              <a:rPr dirty="0" sz="1000">
                <a:latin typeface="Calibri"/>
                <a:cs typeface="Calibri"/>
              </a:rPr>
              <a:t>offering.</a:t>
            </a:r>
            <a:r>
              <a:rPr dirty="0" sz="1000" spc="5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Because</a:t>
            </a:r>
            <a:r>
              <a:rPr dirty="0" sz="1000" spc="6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we</a:t>
            </a:r>
            <a:r>
              <a:rPr dirty="0" sz="1000" spc="5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are</a:t>
            </a:r>
            <a:r>
              <a:rPr dirty="0" sz="1000" spc="6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compensated</a:t>
            </a:r>
            <a:r>
              <a:rPr dirty="0" sz="1000" spc="5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by</a:t>
            </a:r>
            <a:r>
              <a:rPr dirty="0" sz="1000" spc="6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the</a:t>
            </a:r>
            <a:r>
              <a:rPr dirty="0" sz="1000" spc="5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issuer,</a:t>
            </a:r>
            <a:r>
              <a:rPr dirty="0" sz="1000" spc="6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this</a:t>
            </a:r>
            <a:r>
              <a:rPr dirty="0" sz="1000" spc="5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creates</a:t>
            </a:r>
            <a:r>
              <a:rPr dirty="0" sz="1000" spc="6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</a:t>
            </a:r>
            <a:r>
              <a:rPr dirty="0" sz="1000" spc="5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conflict</a:t>
            </a:r>
            <a:r>
              <a:rPr dirty="0" sz="1000" spc="5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of</a:t>
            </a:r>
            <a:r>
              <a:rPr dirty="0" sz="1000" spc="6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interest.</a:t>
            </a:r>
            <a:r>
              <a:rPr dirty="0" sz="1000" spc="34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For</a:t>
            </a:r>
            <a:r>
              <a:rPr dirty="0" sz="1000" spc="5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</a:t>
            </a:r>
            <a:r>
              <a:rPr dirty="0" sz="1000" spc="6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full</a:t>
            </a:r>
            <a:r>
              <a:rPr dirty="0" sz="1000" spc="5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description</a:t>
            </a:r>
            <a:r>
              <a:rPr dirty="0" sz="1000" spc="6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of</a:t>
            </a:r>
            <a:r>
              <a:rPr dirty="0" sz="1000" spc="55">
                <a:latin typeface="Calibri"/>
                <a:cs typeface="Calibri"/>
              </a:rPr>
              <a:t> </a:t>
            </a:r>
            <a:r>
              <a:rPr dirty="0" sz="1000" spc="-20">
                <a:latin typeface="Calibri"/>
                <a:cs typeface="Calibri"/>
              </a:rPr>
              <a:t>your </a:t>
            </a:r>
            <a:r>
              <a:rPr dirty="0" sz="1000">
                <a:latin typeface="Calibri"/>
                <a:cs typeface="Calibri"/>
              </a:rPr>
              <a:t>individual</a:t>
            </a:r>
            <a:r>
              <a:rPr dirty="0" sz="1000" spc="-25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securities</a:t>
            </a:r>
            <a:r>
              <a:rPr dirty="0" sz="1000" spc="-2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offering,</a:t>
            </a:r>
            <a:r>
              <a:rPr dirty="0" sz="1000" spc="-2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please </a:t>
            </a:r>
            <a:r>
              <a:rPr dirty="0" sz="1000">
                <a:latin typeface="Calibri"/>
                <a:cs typeface="Calibri"/>
              </a:rPr>
              <a:t>refer</a:t>
            </a:r>
            <a:r>
              <a:rPr dirty="0" sz="1000" spc="-2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to</a:t>
            </a:r>
            <a:r>
              <a:rPr dirty="0" sz="1000" spc="-2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the</a:t>
            </a:r>
            <a:r>
              <a:rPr dirty="0" sz="1000" spc="-10">
                <a:latin typeface="Calibri"/>
                <a:cs typeface="Calibri"/>
              </a:rPr>
              <a:t> offering memorandum,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private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placement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memorandum, </a:t>
            </a:r>
            <a:r>
              <a:rPr dirty="0" sz="1000">
                <a:latin typeface="Calibri"/>
                <a:cs typeface="Calibri"/>
              </a:rPr>
              <a:t>or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other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 spc="-20">
                <a:latin typeface="Calibri"/>
                <a:cs typeface="Calibri"/>
              </a:rPr>
              <a:t>type </a:t>
            </a:r>
            <a:r>
              <a:rPr dirty="0" sz="1000">
                <a:latin typeface="Calibri"/>
                <a:cs typeface="Calibri"/>
              </a:rPr>
              <a:t>of</a:t>
            </a:r>
            <a:r>
              <a:rPr dirty="0" sz="1000" spc="-2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disclosure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document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provided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at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the</a:t>
            </a:r>
            <a:r>
              <a:rPr dirty="0" sz="1000" spc="-2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time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of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purchase.</a:t>
            </a: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050">
              <a:latin typeface="Calibri"/>
              <a:cs typeface="Calibri"/>
            </a:endParaRPr>
          </a:p>
          <a:p>
            <a:pPr algn="just" marL="12700" marR="5080">
              <a:lnSpc>
                <a:spcPct val="110000"/>
              </a:lnSpc>
            </a:pPr>
            <a:r>
              <a:rPr dirty="0" sz="1000">
                <a:latin typeface="Calibri"/>
                <a:cs typeface="Calibri"/>
              </a:rPr>
              <a:t>There</a:t>
            </a:r>
            <a:r>
              <a:rPr dirty="0" sz="1000" spc="10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are</a:t>
            </a:r>
            <a:r>
              <a:rPr dirty="0" sz="1000" spc="1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no</a:t>
            </a:r>
            <a:r>
              <a:rPr dirty="0" sz="1000" spc="1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additional</a:t>
            </a:r>
            <a:r>
              <a:rPr dirty="0" sz="1000" spc="10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fees</a:t>
            </a:r>
            <a:r>
              <a:rPr dirty="0" sz="1000" spc="1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associated</a:t>
            </a:r>
            <a:r>
              <a:rPr dirty="0" sz="1000" spc="12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with</a:t>
            </a:r>
            <a:r>
              <a:rPr dirty="0" sz="1000" spc="114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the</a:t>
            </a:r>
            <a:r>
              <a:rPr dirty="0" sz="1000" spc="1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purchase</a:t>
            </a:r>
            <a:r>
              <a:rPr dirty="0" sz="1000" spc="114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of</a:t>
            </a:r>
            <a:r>
              <a:rPr dirty="0" sz="1000" spc="1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private</a:t>
            </a:r>
            <a:r>
              <a:rPr dirty="0" sz="1000" spc="1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placements</a:t>
            </a:r>
            <a:r>
              <a:rPr dirty="0" sz="1000" spc="114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such</a:t>
            </a:r>
            <a:r>
              <a:rPr dirty="0" sz="1000" spc="12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as</a:t>
            </a:r>
            <a:r>
              <a:rPr dirty="0" sz="1000" spc="10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custodial</a:t>
            </a:r>
            <a:r>
              <a:rPr dirty="0" sz="1000" spc="1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fees</a:t>
            </a:r>
            <a:r>
              <a:rPr dirty="0" sz="1000" spc="114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or</a:t>
            </a:r>
            <a:r>
              <a:rPr dirty="0" sz="1000" spc="12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account </a:t>
            </a:r>
            <a:r>
              <a:rPr dirty="0" sz="1000">
                <a:latin typeface="Calibri"/>
                <a:cs typeface="Calibri"/>
              </a:rPr>
              <a:t>maintenance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fees.</a:t>
            </a:r>
            <a:endParaRPr sz="1000">
              <a:latin typeface="Calibri"/>
              <a:cs typeface="Calibri"/>
            </a:endParaRPr>
          </a:p>
        </p:txBody>
      </p:sp>
      <p:pic>
        <p:nvPicPr>
          <p:cNvPr id="6" name="object 6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197607" y="454151"/>
            <a:ext cx="3377184" cy="71932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803909" y="2317242"/>
            <a:ext cx="6164580" cy="19050"/>
          </a:xfrm>
          <a:custGeom>
            <a:avLst/>
            <a:gdLst/>
            <a:ahLst/>
            <a:cxnLst/>
            <a:rect l="l" t="t" r="r" b="b"/>
            <a:pathLst>
              <a:path w="6164580" h="19050">
                <a:moveTo>
                  <a:pt x="6164579" y="0"/>
                </a:moveTo>
                <a:lnTo>
                  <a:pt x="0" y="0"/>
                </a:lnTo>
                <a:lnTo>
                  <a:pt x="0" y="19050"/>
                </a:lnTo>
                <a:lnTo>
                  <a:pt x="6164579" y="19050"/>
                </a:lnTo>
                <a:lnTo>
                  <a:pt x="616457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803909" y="5701284"/>
            <a:ext cx="6164580" cy="19050"/>
          </a:xfrm>
          <a:custGeom>
            <a:avLst/>
            <a:gdLst/>
            <a:ahLst/>
            <a:cxnLst/>
            <a:rect l="l" t="t" r="r" b="b"/>
            <a:pathLst>
              <a:path w="6164580" h="19050">
                <a:moveTo>
                  <a:pt x="6164579" y="0"/>
                </a:moveTo>
                <a:lnTo>
                  <a:pt x="0" y="0"/>
                </a:lnTo>
                <a:lnTo>
                  <a:pt x="0" y="19050"/>
                </a:lnTo>
                <a:lnTo>
                  <a:pt x="6164579" y="19050"/>
                </a:lnTo>
                <a:lnTo>
                  <a:pt x="616457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810094" y="423463"/>
            <a:ext cx="6153785" cy="88163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715">
              <a:lnSpc>
                <a:spcPct val="109800"/>
              </a:lnSpc>
              <a:spcBef>
                <a:spcPts val="100"/>
              </a:spcBef>
            </a:pPr>
            <a:r>
              <a:rPr dirty="0" sz="1000" b="1">
                <a:latin typeface="Calibri"/>
                <a:cs typeface="Calibri"/>
              </a:rPr>
              <a:t>You</a:t>
            </a:r>
            <a:r>
              <a:rPr dirty="0" sz="1000" spc="45" b="1">
                <a:latin typeface="Calibri"/>
                <a:cs typeface="Calibri"/>
              </a:rPr>
              <a:t> </a:t>
            </a:r>
            <a:r>
              <a:rPr dirty="0" sz="1000" b="1">
                <a:latin typeface="Calibri"/>
                <a:cs typeface="Calibri"/>
              </a:rPr>
              <a:t>will</a:t>
            </a:r>
            <a:r>
              <a:rPr dirty="0" sz="1000" spc="50" b="1">
                <a:latin typeface="Calibri"/>
                <a:cs typeface="Calibri"/>
              </a:rPr>
              <a:t> </a:t>
            </a:r>
            <a:r>
              <a:rPr dirty="0" sz="1000" b="1">
                <a:latin typeface="Calibri"/>
                <a:cs typeface="Calibri"/>
              </a:rPr>
              <a:t>pay</a:t>
            </a:r>
            <a:r>
              <a:rPr dirty="0" sz="1000" spc="40" b="1">
                <a:latin typeface="Calibri"/>
                <a:cs typeface="Calibri"/>
              </a:rPr>
              <a:t> </a:t>
            </a:r>
            <a:r>
              <a:rPr dirty="0" sz="1000" b="1">
                <a:latin typeface="Calibri"/>
                <a:cs typeface="Calibri"/>
              </a:rPr>
              <a:t>fees</a:t>
            </a:r>
            <a:r>
              <a:rPr dirty="0" sz="1000" spc="50" b="1">
                <a:latin typeface="Calibri"/>
                <a:cs typeface="Calibri"/>
              </a:rPr>
              <a:t> </a:t>
            </a:r>
            <a:r>
              <a:rPr dirty="0" sz="1000" b="1">
                <a:latin typeface="Calibri"/>
                <a:cs typeface="Calibri"/>
              </a:rPr>
              <a:t>and</a:t>
            </a:r>
            <a:r>
              <a:rPr dirty="0" sz="1000" spc="50" b="1">
                <a:latin typeface="Calibri"/>
                <a:cs typeface="Calibri"/>
              </a:rPr>
              <a:t> </a:t>
            </a:r>
            <a:r>
              <a:rPr dirty="0" sz="1000" b="1">
                <a:latin typeface="Calibri"/>
                <a:cs typeface="Calibri"/>
              </a:rPr>
              <a:t>costs</a:t>
            </a:r>
            <a:r>
              <a:rPr dirty="0" sz="1000" spc="45" b="1">
                <a:latin typeface="Calibri"/>
                <a:cs typeface="Calibri"/>
              </a:rPr>
              <a:t> </a:t>
            </a:r>
            <a:r>
              <a:rPr dirty="0" sz="1000" b="1">
                <a:latin typeface="Calibri"/>
                <a:cs typeface="Calibri"/>
              </a:rPr>
              <a:t>whether</a:t>
            </a:r>
            <a:r>
              <a:rPr dirty="0" sz="1000" spc="55" b="1">
                <a:latin typeface="Calibri"/>
                <a:cs typeface="Calibri"/>
              </a:rPr>
              <a:t> </a:t>
            </a:r>
            <a:r>
              <a:rPr dirty="0" sz="1000" b="1">
                <a:latin typeface="Calibri"/>
                <a:cs typeface="Calibri"/>
              </a:rPr>
              <a:t>you</a:t>
            </a:r>
            <a:r>
              <a:rPr dirty="0" sz="1000" spc="45" b="1">
                <a:latin typeface="Calibri"/>
                <a:cs typeface="Calibri"/>
              </a:rPr>
              <a:t> </a:t>
            </a:r>
            <a:r>
              <a:rPr dirty="0" sz="1000" b="1">
                <a:latin typeface="Calibri"/>
                <a:cs typeface="Calibri"/>
              </a:rPr>
              <a:t>make</a:t>
            </a:r>
            <a:r>
              <a:rPr dirty="0" sz="1000" spc="50" b="1">
                <a:latin typeface="Calibri"/>
                <a:cs typeface="Calibri"/>
              </a:rPr>
              <a:t> </a:t>
            </a:r>
            <a:r>
              <a:rPr dirty="0" sz="1000" b="1">
                <a:latin typeface="Calibri"/>
                <a:cs typeface="Calibri"/>
              </a:rPr>
              <a:t>or</a:t>
            </a:r>
            <a:r>
              <a:rPr dirty="0" sz="1000" spc="45" b="1">
                <a:latin typeface="Calibri"/>
                <a:cs typeface="Calibri"/>
              </a:rPr>
              <a:t> </a:t>
            </a:r>
            <a:r>
              <a:rPr dirty="0" sz="1000" b="1">
                <a:latin typeface="Calibri"/>
                <a:cs typeface="Calibri"/>
              </a:rPr>
              <a:t>lose</a:t>
            </a:r>
            <a:r>
              <a:rPr dirty="0" sz="1000" spc="40" b="1">
                <a:latin typeface="Calibri"/>
                <a:cs typeface="Calibri"/>
              </a:rPr>
              <a:t> </a:t>
            </a:r>
            <a:r>
              <a:rPr dirty="0" sz="1000" b="1">
                <a:latin typeface="Calibri"/>
                <a:cs typeface="Calibri"/>
              </a:rPr>
              <a:t>money</a:t>
            </a:r>
            <a:r>
              <a:rPr dirty="0" sz="1000" spc="50" b="1">
                <a:latin typeface="Calibri"/>
                <a:cs typeface="Calibri"/>
              </a:rPr>
              <a:t> </a:t>
            </a:r>
            <a:r>
              <a:rPr dirty="0" sz="1000" b="1">
                <a:latin typeface="Calibri"/>
                <a:cs typeface="Calibri"/>
              </a:rPr>
              <a:t>on</a:t>
            </a:r>
            <a:r>
              <a:rPr dirty="0" sz="1000" spc="50" b="1">
                <a:latin typeface="Calibri"/>
                <a:cs typeface="Calibri"/>
              </a:rPr>
              <a:t> </a:t>
            </a:r>
            <a:r>
              <a:rPr dirty="0" sz="1000" b="1">
                <a:latin typeface="Calibri"/>
                <a:cs typeface="Calibri"/>
              </a:rPr>
              <a:t>your</a:t>
            </a:r>
            <a:r>
              <a:rPr dirty="0" sz="1000" spc="50" b="1">
                <a:latin typeface="Calibri"/>
                <a:cs typeface="Calibri"/>
              </a:rPr>
              <a:t> </a:t>
            </a:r>
            <a:r>
              <a:rPr dirty="0" sz="1000" b="1">
                <a:latin typeface="Calibri"/>
                <a:cs typeface="Calibri"/>
              </a:rPr>
              <a:t>investments.</a:t>
            </a:r>
            <a:r>
              <a:rPr dirty="0" sz="1000" spc="45" b="1">
                <a:latin typeface="Calibri"/>
                <a:cs typeface="Calibri"/>
              </a:rPr>
              <a:t> </a:t>
            </a:r>
            <a:r>
              <a:rPr dirty="0" sz="1000" b="1">
                <a:latin typeface="Calibri"/>
                <a:cs typeface="Calibri"/>
              </a:rPr>
              <a:t>Fees</a:t>
            </a:r>
            <a:r>
              <a:rPr dirty="0" sz="1000" spc="45" b="1">
                <a:latin typeface="Calibri"/>
                <a:cs typeface="Calibri"/>
              </a:rPr>
              <a:t> </a:t>
            </a:r>
            <a:r>
              <a:rPr dirty="0" sz="1000" b="1">
                <a:latin typeface="Calibri"/>
                <a:cs typeface="Calibri"/>
              </a:rPr>
              <a:t>and</a:t>
            </a:r>
            <a:r>
              <a:rPr dirty="0" sz="1000" spc="45" b="1">
                <a:latin typeface="Calibri"/>
                <a:cs typeface="Calibri"/>
              </a:rPr>
              <a:t> </a:t>
            </a:r>
            <a:r>
              <a:rPr dirty="0" sz="1000" b="1">
                <a:latin typeface="Calibri"/>
                <a:cs typeface="Calibri"/>
              </a:rPr>
              <a:t>costs</a:t>
            </a:r>
            <a:r>
              <a:rPr dirty="0" sz="1000" spc="55" b="1">
                <a:latin typeface="Calibri"/>
                <a:cs typeface="Calibri"/>
              </a:rPr>
              <a:t> </a:t>
            </a:r>
            <a:r>
              <a:rPr dirty="0" sz="1000" b="1">
                <a:latin typeface="Calibri"/>
                <a:cs typeface="Calibri"/>
              </a:rPr>
              <a:t>will</a:t>
            </a:r>
            <a:r>
              <a:rPr dirty="0" sz="1000" spc="50" b="1">
                <a:latin typeface="Calibri"/>
                <a:cs typeface="Calibri"/>
              </a:rPr>
              <a:t> </a:t>
            </a:r>
            <a:r>
              <a:rPr dirty="0" sz="1000" b="1">
                <a:latin typeface="Calibri"/>
                <a:cs typeface="Calibri"/>
              </a:rPr>
              <a:t>reduce</a:t>
            </a:r>
            <a:r>
              <a:rPr dirty="0" sz="1000" spc="55" b="1">
                <a:latin typeface="Calibri"/>
                <a:cs typeface="Calibri"/>
              </a:rPr>
              <a:t> </a:t>
            </a:r>
            <a:r>
              <a:rPr dirty="0" sz="1000" spc="-25" b="1">
                <a:latin typeface="Calibri"/>
                <a:cs typeface="Calibri"/>
              </a:rPr>
              <a:t>any </a:t>
            </a:r>
            <a:r>
              <a:rPr dirty="0" sz="1000" b="1">
                <a:latin typeface="Calibri"/>
                <a:cs typeface="Calibri"/>
              </a:rPr>
              <a:t>amount of</a:t>
            </a:r>
            <a:r>
              <a:rPr dirty="0" sz="1000" spc="15" b="1">
                <a:latin typeface="Calibri"/>
                <a:cs typeface="Calibri"/>
              </a:rPr>
              <a:t> </a:t>
            </a:r>
            <a:r>
              <a:rPr dirty="0" sz="1000" b="1">
                <a:latin typeface="Calibri"/>
                <a:cs typeface="Calibri"/>
              </a:rPr>
              <a:t>money</a:t>
            </a:r>
            <a:r>
              <a:rPr dirty="0" sz="1000" spc="25" b="1">
                <a:latin typeface="Calibri"/>
                <a:cs typeface="Calibri"/>
              </a:rPr>
              <a:t> </a:t>
            </a:r>
            <a:r>
              <a:rPr dirty="0" sz="1000" b="1">
                <a:latin typeface="Calibri"/>
                <a:cs typeface="Calibri"/>
              </a:rPr>
              <a:t>you</a:t>
            </a:r>
            <a:r>
              <a:rPr dirty="0" sz="1000" spc="15" b="1">
                <a:latin typeface="Calibri"/>
                <a:cs typeface="Calibri"/>
              </a:rPr>
              <a:t> </a:t>
            </a:r>
            <a:r>
              <a:rPr dirty="0" sz="1000" b="1">
                <a:latin typeface="Calibri"/>
                <a:cs typeface="Calibri"/>
              </a:rPr>
              <a:t>make</a:t>
            </a:r>
            <a:r>
              <a:rPr dirty="0" sz="1000" spc="15" b="1">
                <a:latin typeface="Calibri"/>
                <a:cs typeface="Calibri"/>
              </a:rPr>
              <a:t> </a:t>
            </a:r>
            <a:r>
              <a:rPr dirty="0" sz="1000" b="1">
                <a:latin typeface="Calibri"/>
                <a:cs typeface="Calibri"/>
              </a:rPr>
              <a:t>on</a:t>
            </a:r>
            <a:r>
              <a:rPr dirty="0" sz="1000" spc="15" b="1">
                <a:latin typeface="Calibri"/>
                <a:cs typeface="Calibri"/>
              </a:rPr>
              <a:t> </a:t>
            </a:r>
            <a:r>
              <a:rPr dirty="0" sz="1000" b="1">
                <a:latin typeface="Calibri"/>
                <a:cs typeface="Calibri"/>
              </a:rPr>
              <a:t>your</a:t>
            </a:r>
            <a:r>
              <a:rPr dirty="0" sz="1000" spc="20" b="1">
                <a:latin typeface="Calibri"/>
                <a:cs typeface="Calibri"/>
              </a:rPr>
              <a:t> </a:t>
            </a:r>
            <a:r>
              <a:rPr dirty="0" sz="1000" b="1">
                <a:latin typeface="Calibri"/>
                <a:cs typeface="Calibri"/>
              </a:rPr>
              <a:t>investments</a:t>
            </a:r>
            <a:r>
              <a:rPr dirty="0" sz="1000" spc="15" b="1">
                <a:latin typeface="Calibri"/>
                <a:cs typeface="Calibri"/>
              </a:rPr>
              <a:t> </a:t>
            </a:r>
            <a:r>
              <a:rPr dirty="0" sz="1000" b="1">
                <a:latin typeface="Calibri"/>
                <a:cs typeface="Calibri"/>
              </a:rPr>
              <a:t>over</a:t>
            </a:r>
            <a:r>
              <a:rPr dirty="0" sz="1000" spc="15" b="1">
                <a:latin typeface="Calibri"/>
                <a:cs typeface="Calibri"/>
              </a:rPr>
              <a:t> </a:t>
            </a:r>
            <a:r>
              <a:rPr dirty="0" sz="1000" b="1">
                <a:latin typeface="Calibri"/>
                <a:cs typeface="Calibri"/>
              </a:rPr>
              <a:t>time.</a:t>
            </a:r>
            <a:r>
              <a:rPr dirty="0" sz="1000" spc="15" b="1">
                <a:latin typeface="Calibri"/>
                <a:cs typeface="Calibri"/>
              </a:rPr>
              <a:t> </a:t>
            </a:r>
            <a:r>
              <a:rPr dirty="0" sz="1000" b="1">
                <a:latin typeface="Calibri"/>
                <a:cs typeface="Calibri"/>
              </a:rPr>
              <a:t>Please</a:t>
            </a:r>
            <a:r>
              <a:rPr dirty="0" sz="1000" spc="20" b="1">
                <a:latin typeface="Calibri"/>
                <a:cs typeface="Calibri"/>
              </a:rPr>
              <a:t> </a:t>
            </a:r>
            <a:r>
              <a:rPr dirty="0" sz="1000" b="1">
                <a:latin typeface="Calibri"/>
                <a:cs typeface="Calibri"/>
              </a:rPr>
              <a:t>make</a:t>
            </a:r>
            <a:r>
              <a:rPr dirty="0" sz="1000" spc="20" b="1">
                <a:latin typeface="Calibri"/>
                <a:cs typeface="Calibri"/>
              </a:rPr>
              <a:t> </a:t>
            </a:r>
            <a:r>
              <a:rPr dirty="0" sz="1000" b="1">
                <a:latin typeface="Calibri"/>
                <a:cs typeface="Calibri"/>
              </a:rPr>
              <a:t>sure</a:t>
            </a:r>
            <a:r>
              <a:rPr dirty="0" sz="1000" spc="20" b="1">
                <a:latin typeface="Calibri"/>
                <a:cs typeface="Calibri"/>
              </a:rPr>
              <a:t> </a:t>
            </a:r>
            <a:r>
              <a:rPr dirty="0" sz="1000" b="1">
                <a:latin typeface="Calibri"/>
                <a:cs typeface="Calibri"/>
              </a:rPr>
              <a:t>you</a:t>
            </a:r>
            <a:r>
              <a:rPr dirty="0" sz="1000" spc="20" b="1">
                <a:latin typeface="Calibri"/>
                <a:cs typeface="Calibri"/>
              </a:rPr>
              <a:t> </a:t>
            </a:r>
            <a:r>
              <a:rPr dirty="0" sz="1000" b="1">
                <a:latin typeface="Calibri"/>
                <a:cs typeface="Calibri"/>
              </a:rPr>
              <a:t>understand</a:t>
            </a:r>
            <a:r>
              <a:rPr dirty="0" sz="1000" spc="20" b="1">
                <a:latin typeface="Calibri"/>
                <a:cs typeface="Calibri"/>
              </a:rPr>
              <a:t> </a:t>
            </a:r>
            <a:r>
              <a:rPr dirty="0" sz="1000" b="1">
                <a:latin typeface="Calibri"/>
                <a:cs typeface="Calibri"/>
              </a:rPr>
              <a:t>what</a:t>
            </a:r>
            <a:r>
              <a:rPr dirty="0" sz="1000" spc="25" b="1">
                <a:latin typeface="Calibri"/>
                <a:cs typeface="Calibri"/>
              </a:rPr>
              <a:t> </a:t>
            </a:r>
            <a:r>
              <a:rPr dirty="0" sz="1000" b="1">
                <a:latin typeface="Calibri"/>
                <a:cs typeface="Calibri"/>
              </a:rPr>
              <a:t>fees</a:t>
            </a:r>
            <a:r>
              <a:rPr dirty="0" sz="1000" spc="25" b="1">
                <a:latin typeface="Calibri"/>
                <a:cs typeface="Calibri"/>
              </a:rPr>
              <a:t> </a:t>
            </a:r>
            <a:r>
              <a:rPr dirty="0" sz="1000" b="1">
                <a:latin typeface="Calibri"/>
                <a:cs typeface="Calibri"/>
              </a:rPr>
              <a:t>and</a:t>
            </a:r>
            <a:r>
              <a:rPr dirty="0" sz="1000" spc="20" b="1">
                <a:latin typeface="Calibri"/>
                <a:cs typeface="Calibri"/>
              </a:rPr>
              <a:t> </a:t>
            </a:r>
            <a:r>
              <a:rPr dirty="0" sz="1000" spc="-10" b="1">
                <a:latin typeface="Calibri"/>
                <a:cs typeface="Calibri"/>
              </a:rPr>
              <a:t>costs </a:t>
            </a:r>
            <a:r>
              <a:rPr dirty="0" sz="1000" b="1">
                <a:latin typeface="Calibri"/>
                <a:cs typeface="Calibri"/>
              </a:rPr>
              <a:t>you</a:t>
            </a:r>
            <a:r>
              <a:rPr dirty="0" sz="1000" spc="-10" b="1">
                <a:latin typeface="Calibri"/>
                <a:cs typeface="Calibri"/>
              </a:rPr>
              <a:t> </a:t>
            </a:r>
            <a:r>
              <a:rPr dirty="0" sz="1000" b="1">
                <a:latin typeface="Calibri"/>
                <a:cs typeface="Calibri"/>
              </a:rPr>
              <a:t>are</a:t>
            </a:r>
            <a:r>
              <a:rPr dirty="0" sz="1000" spc="-10" b="1">
                <a:latin typeface="Calibri"/>
                <a:cs typeface="Calibri"/>
              </a:rPr>
              <a:t> paying.</a:t>
            </a: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050">
              <a:latin typeface="Calibri"/>
              <a:cs typeface="Calibri"/>
            </a:endParaRPr>
          </a:p>
          <a:p>
            <a:pPr algn="just" marL="12700" marR="6350">
              <a:lnSpc>
                <a:spcPct val="110000"/>
              </a:lnSpc>
              <a:spcBef>
                <a:spcPts val="5"/>
              </a:spcBef>
            </a:pPr>
            <a:r>
              <a:rPr dirty="0" sz="1000" b="1">
                <a:latin typeface="Calibri"/>
                <a:cs typeface="Calibri"/>
              </a:rPr>
              <a:t>For</a:t>
            </a:r>
            <a:r>
              <a:rPr dirty="0" sz="1000" spc="20" b="1">
                <a:latin typeface="Calibri"/>
                <a:cs typeface="Calibri"/>
              </a:rPr>
              <a:t> </a:t>
            </a:r>
            <a:r>
              <a:rPr dirty="0" sz="1000" b="1">
                <a:latin typeface="Calibri"/>
                <a:cs typeface="Calibri"/>
              </a:rPr>
              <a:t>additional</a:t>
            </a:r>
            <a:r>
              <a:rPr dirty="0" sz="1000" spc="25" b="1">
                <a:latin typeface="Calibri"/>
                <a:cs typeface="Calibri"/>
              </a:rPr>
              <a:t> </a:t>
            </a:r>
            <a:r>
              <a:rPr dirty="0" sz="1000" b="1">
                <a:latin typeface="Calibri"/>
                <a:cs typeface="Calibri"/>
              </a:rPr>
              <a:t>information,</a:t>
            </a:r>
            <a:r>
              <a:rPr dirty="0" sz="1000" spc="35" b="1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please</a:t>
            </a:r>
            <a:r>
              <a:rPr dirty="0" sz="1000" spc="4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contact</a:t>
            </a:r>
            <a:r>
              <a:rPr dirty="0" sz="1000" spc="3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us</a:t>
            </a:r>
            <a:r>
              <a:rPr dirty="0" sz="1000" spc="3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at</a:t>
            </a:r>
            <a:r>
              <a:rPr dirty="0" sz="1000" spc="3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615‐296‐9840</a:t>
            </a:r>
            <a:r>
              <a:rPr dirty="0" sz="1000" spc="3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if</a:t>
            </a:r>
            <a:r>
              <a:rPr dirty="0" sz="1000" spc="3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you</a:t>
            </a:r>
            <a:r>
              <a:rPr dirty="0" sz="1000" spc="3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have</a:t>
            </a:r>
            <a:r>
              <a:rPr dirty="0" sz="1000" spc="4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questions</a:t>
            </a:r>
            <a:r>
              <a:rPr dirty="0" sz="1000" spc="4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regarding</a:t>
            </a:r>
            <a:r>
              <a:rPr dirty="0" sz="1000" spc="3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how</a:t>
            </a:r>
            <a:r>
              <a:rPr dirty="0" sz="1000" spc="2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the</a:t>
            </a:r>
            <a:r>
              <a:rPr dirty="0" sz="1000" spc="3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commissions </a:t>
            </a:r>
            <a:r>
              <a:rPr dirty="0" sz="1000">
                <a:latin typeface="Calibri"/>
                <a:cs typeface="Calibri"/>
              </a:rPr>
              <a:t>and</a:t>
            </a:r>
            <a:r>
              <a:rPr dirty="0" sz="1000" spc="-2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fees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impact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your</a:t>
            </a:r>
            <a:r>
              <a:rPr dirty="0" sz="1000" spc="-10">
                <a:latin typeface="Calibri"/>
                <a:cs typeface="Calibri"/>
              </a:rPr>
              <a:t> investment.</a:t>
            </a: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1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000" spc="-10" b="1">
                <a:latin typeface="Calibri"/>
                <a:cs typeface="Calibri"/>
              </a:rPr>
              <a:t>Conversation</a:t>
            </a:r>
            <a:r>
              <a:rPr dirty="0" sz="1000" spc="55" b="1">
                <a:latin typeface="Calibri"/>
                <a:cs typeface="Calibri"/>
              </a:rPr>
              <a:t> </a:t>
            </a:r>
            <a:r>
              <a:rPr dirty="0" sz="1000" spc="-10" b="1">
                <a:latin typeface="Calibri"/>
                <a:cs typeface="Calibri"/>
              </a:rPr>
              <a:t>Starters.</a:t>
            </a:r>
            <a:endParaRPr sz="1000">
              <a:latin typeface="Calibri"/>
              <a:cs typeface="Calibri"/>
            </a:endParaRPr>
          </a:p>
          <a:p>
            <a:pPr marL="469900" marR="5080" indent="-229235">
              <a:lnSpc>
                <a:spcPct val="110000"/>
              </a:lnSpc>
              <a:spcBef>
                <a:spcPts val="45"/>
              </a:spcBef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dirty="0" sz="1000" b="1" i="1">
                <a:latin typeface="Calibri"/>
                <a:cs typeface="Calibri"/>
              </a:rPr>
              <a:t>Help</a:t>
            </a:r>
            <a:r>
              <a:rPr dirty="0" sz="1000" spc="25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me</a:t>
            </a:r>
            <a:r>
              <a:rPr dirty="0" sz="1000" spc="20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understand</a:t>
            </a:r>
            <a:r>
              <a:rPr dirty="0" sz="1000" spc="25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how</a:t>
            </a:r>
            <a:r>
              <a:rPr dirty="0" sz="1000" spc="20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these</a:t>
            </a:r>
            <a:r>
              <a:rPr dirty="0" sz="1000" spc="25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fees</a:t>
            </a:r>
            <a:r>
              <a:rPr dirty="0" sz="1000" spc="25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and</a:t>
            </a:r>
            <a:r>
              <a:rPr dirty="0" sz="1000" spc="20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costs</a:t>
            </a:r>
            <a:r>
              <a:rPr dirty="0" sz="1000" spc="25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may</a:t>
            </a:r>
            <a:r>
              <a:rPr dirty="0" sz="1000" spc="25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affect</a:t>
            </a:r>
            <a:r>
              <a:rPr dirty="0" sz="1000" spc="30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my</a:t>
            </a:r>
            <a:r>
              <a:rPr dirty="0" sz="1000" spc="30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investments.</a:t>
            </a:r>
            <a:r>
              <a:rPr dirty="0" sz="1000" spc="15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If</a:t>
            </a:r>
            <a:r>
              <a:rPr dirty="0" sz="1000" spc="25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I</a:t>
            </a:r>
            <a:r>
              <a:rPr dirty="0" sz="1000" spc="25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give</a:t>
            </a:r>
            <a:r>
              <a:rPr dirty="0" sz="1000" spc="20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you</a:t>
            </a:r>
            <a:r>
              <a:rPr dirty="0" sz="1000" spc="25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$10,000,</a:t>
            </a:r>
            <a:r>
              <a:rPr dirty="0" sz="1000" spc="20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how</a:t>
            </a:r>
            <a:r>
              <a:rPr dirty="0" sz="1000" spc="30" b="1" i="1">
                <a:latin typeface="Calibri"/>
                <a:cs typeface="Calibri"/>
              </a:rPr>
              <a:t> </a:t>
            </a:r>
            <a:r>
              <a:rPr dirty="0" sz="1000" spc="-20" b="1" i="1">
                <a:latin typeface="Calibri"/>
                <a:cs typeface="Calibri"/>
              </a:rPr>
              <a:t>much</a:t>
            </a:r>
            <a:r>
              <a:rPr dirty="0" sz="1000" spc="-20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will</a:t>
            </a:r>
            <a:r>
              <a:rPr dirty="0" sz="1000" spc="-15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go</a:t>
            </a:r>
            <a:r>
              <a:rPr dirty="0" sz="1000" spc="-10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to</a:t>
            </a:r>
            <a:r>
              <a:rPr dirty="0" sz="1000" spc="-15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fees</a:t>
            </a:r>
            <a:r>
              <a:rPr dirty="0" sz="1000" spc="-20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and</a:t>
            </a:r>
            <a:r>
              <a:rPr dirty="0" sz="1000" spc="-10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costs,</a:t>
            </a:r>
            <a:r>
              <a:rPr dirty="0" sz="1000" spc="-15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and</a:t>
            </a:r>
            <a:r>
              <a:rPr dirty="0" sz="1000" spc="-20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how</a:t>
            </a:r>
            <a:r>
              <a:rPr dirty="0" sz="1000" spc="-10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much</a:t>
            </a:r>
            <a:r>
              <a:rPr dirty="0" sz="1000" spc="-20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will</a:t>
            </a:r>
            <a:r>
              <a:rPr dirty="0" sz="1000" spc="-10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be</a:t>
            </a:r>
            <a:r>
              <a:rPr dirty="0" sz="1000" spc="-10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invested</a:t>
            </a:r>
            <a:r>
              <a:rPr dirty="0" sz="1000" spc="-15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for</a:t>
            </a:r>
            <a:r>
              <a:rPr dirty="0" sz="1000" spc="-10" b="1" i="1">
                <a:latin typeface="Calibri"/>
                <a:cs typeface="Calibri"/>
              </a:rPr>
              <a:t> </a:t>
            </a:r>
            <a:r>
              <a:rPr dirty="0" sz="1000" spc="-25" b="1" i="1">
                <a:latin typeface="Calibri"/>
                <a:cs typeface="Calibri"/>
              </a:rPr>
              <a:t>me?</a:t>
            </a: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Symbol"/>
              <a:buChar char=""/>
            </a:pPr>
            <a:endParaRPr sz="1250">
              <a:latin typeface="Calibri"/>
              <a:cs typeface="Calibri"/>
            </a:endParaRPr>
          </a:p>
          <a:p>
            <a:pPr algn="just" marL="12700" marR="5715">
              <a:lnSpc>
                <a:spcPct val="109500"/>
              </a:lnSpc>
            </a:pPr>
            <a:r>
              <a:rPr dirty="0" sz="1000" b="1" i="1">
                <a:latin typeface="Calibri"/>
                <a:cs typeface="Calibri"/>
              </a:rPr>
              <a:t>What</a:t>
            </a:r>
            <a:r>
              <a:rPr dirty="0" sz="1000" spc="-10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are</a:t>
            </a:r>
            <a:r>
              <a:rPr dirty="0" sz="1000" spc="-15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your</a:t>
            </a:r>
            <a:r>
              <a:rPr dirty="0" sz="1000" spc="-15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legal</a:t>
            </a:r>
            <a:r>
              <a:rPr dirty="0" sz="1000" spc="-10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obligations</a:t>
            </a:r>
            <a:r>
              <a:rPr dirty="0" sz="1000" spc="-5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to</a:t>
            </a:r>
            <a:r>
              <a:rPr dirty="0" sz="1000" spc="-10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me</a:t>
            </a:r>
            <a:r>
              <a:rPr dirty="0" sz="1000" spc="-15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when</a:t>
            </a:r>
            <a:r>
              <a:rPr dirty="0" sz="1000" spc="-10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providing</a:t>
            </a:r>
            <a:r>
              <a:rPr dirty="0" sz="1000" spc="-10" b="1" i="1">
                <a:latin typeface="Calibri"/>
                <a:cs typeface="Calibri"/>
              </a:rPr>
              <a:t> recommendations? </a:t>
            </a:r>
            <a:r>
              <a:rPr dirty="0" sz="1000" b="1" i="1">
                <a:latin typeface="Calibri"/>
                <a:cs typeface="Calibri"/>
              </a:rPr>
              <a:t>How</a:t>
            </a:r>
            <a:r>
              <a:rPr dirty="0" sz="1000" spc="-15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else</a:t>
            </a:r>
            <a:r>
              <a:rPr dirty="0" sz="1000" spc="-10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does</a:t>
            </a:r>
            <a:r>
              <a:rPr dirty="0" sz="1000" spc="-10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your</a:t>
            </a:r>
            <a:r>
              <a:rPr dirty="0" sz="1000" spc="-10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firm</a:t>
            </a:r>
            <a:r>
              <a:rPr dirty="0" sz="1000" spc="-15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make</a:t>
            </a:r>
            <a:r>
              <a:rPr dirty="0" sz="1000" spc="-10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money</a:t>
            </a:r>
            <a:r>
              <a:rPr dirty="0" sz="1000" spc="-10" b="1" i="1">
                <a:latin typeface="Calibri"/>
                <a:cs typeface="Calibri"/>
              </a:rPr>
              <a:t> </a:t>
            </a:r>
            <a:r>
              <a:rPr dirty="0" sz="1000" spc="-25" b="1" i="1">
                <a:latin typeface="Calibri"/>
                <a:cs typeface="Calibri"/>
              </a:rPr>
              <a:t>and</a:t>
            </a:r>
            <a:r>
              <a:rPr dirty="0" sz="1000" spc="-25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what</a:t>
            </a:r>
            <a:r>
              <a:rPr dirty="0" sz="1000" spc="-10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conflicts</a:t>
            </a:r>
            <a:r>
              <a:rPr dirty="0" sz="1000" spc="-20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of</a:t>
            </a:r>
            <a:r>
              <a:rPr dirty="0" sz="1000" spc="-10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interest</a:t>
            </a:r>
            <a:r>
              <a:rPr dirty="0" sz="1000" spc="-15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do</a:t>
            </a:r>
            <a:r>
              <a:rPr dirty="0" sz="1000" spc="-15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you</a:t>
            </a:r>
            <a:r>
              <a:rPr dirty="0" sz="1000" spc="-5" b="1" i="1">
                <a:latin typeface="Calibri"/>
                <a:cs typeface="Calibri"/>
              </a:rPr>
              <a:t> </a:t>
            </a:r>
            <a:r>
              <a:rPr dirty="0" sz="1000" spc="-10" b="1" i="1">
                <a:latin typeface="Calibri"/>
                <a:cs typeface="Calibri"/>
              </a:rPr>
              <a:t>have?</a:t>
            </a: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050">
              <a:latin typeface="Calibri"/>
              <a:cs typeface="Calibri"/>
            </a:endParaRPr>
          </a:p>
          <a:p>
            <a:pPr algn="just" marL="12700" marR="5715">
              <a:lnSpc>
                <a:spcPct val="109800"/>
              </a:lnSpc>
            </a:pPr>
            <a:r>
              <a:rPr dirty="0" sz="1000" i="1">
                <a:latin typeface="Calibri"/>
                <a:cs typeface="Calibri"/>
              </a:rPr>
              <a:t>When</a:t>
            </a:r>
            <a:r>
              <a:rPr dirty="0" sz="1000" spc="-35" i="1">
                <a:latin typeface="Calibri"/>
                <a:cs typeface="Calibri"/>
              </a:rPr>
              <a:t> </a:t>
            </a:r>
            <a:r>
              <a:rPr dirty="0" sz="1000" i="1">
                <a:latin typeface="Calibri"/>
                <a:cs typeface="Calibri"/>
              </a:rPr>
              <a:t>we</a:t>
            </a:r>
            <a:r>
              <a:rPr dirty="0" sz="1000" spc="-30" i="1">
                <a:latin typeface="Calibri"/>
                <a:cs typeface="Calibri"/>
              </a:rPr>
              <a:t> </a:t>
            </a:r>
            <a:r>
              <a:rPr dirty="0" sz="1000" spc="-10" i="1">
                <a:latin typeface="Calibri"/>
                <a:cs typeface="Calibri"/>
              </a:rPr>
              <a:t>provide</a:t>
            </a:r>
            <a:r>
              <a:rPr dirty="0" sz="1000" spc="-30" i="1">
                <a:latin typeface="Calibri"/>
                <a:cs typeface="Calibri"/>
              </a:rPr>
              <a:t> </a:t>
            </a:r>
            <a:r>
              <a:rPr dirty="0" sz="1000" i="1">
                <a:latin typeface="Calibri"/>
                <a:cs typeface="Calibri"/>
              </a:rPr>
              <a:t>you</a:t>
            </a:r>
            <a:r>
              <a:rPr dirty="0" sz="1000" spc="-35" i="1">
                <a:latin typeface="Calibri"/>
                <a:cs typeface="Calibri"/>
              </a:rPr>
              <a:t> </a:t>
            </a:r>
            <a:r>
              <a:rPr dirty="0" sz="1000" spc="-10" i="1">
                <a:latin typeface="Calibri"/>
                <a:cs typeface="Calibri"/>
              </a:rPr>
              <a:t>with</a:t>
            </a:r>
            <a:r>
              <a:rPr dirty="0" sz="1000" spc="-35" i="1">
                <a:latin typeface="Calibri"/>
                <a:cs typeface="Calibri"/>
              </a:rPr>
              <a:t> </a:t>
            </a:r>
            <a:r>
              <a:rPr dirty="0" sz="1000" i="1">
                <a:latin typeface="Calibri"/>
                <a:cs typeface="Calibri"/>
              </a:rPr>
              <a:t>a</a:t>
            </a:r>
            <a:r>
              <a:rPr dirty="0" sz="1000" spc="-30" i="1">
                <a:latin typeface="Calibri"/>
                <a:cs typeface="Calibri"/>
              </a:rPr>
              <a:t> </a:t>
            </a:r>
            <a:r>
              <a:rPr dirty="0" sz="1000" spc="-10" i="1">
                <a:latin typeface="Calibri"/>
                <a:cs typeface="Calibri"/>
              </a:rPr>
              <a:t>recommendation</a:t>
            </a:r>
            <a:r>
              <a:rPr dirty="0" sz="1000" spc="-10">
                <a:latin typeface="Calibri"/>
                <a:cs typeface="Calibri"/>
              </a:rPr>
              <a:t>,</a:t>
            </a:r>
            <a:r>
              <a:rPr dirty="0" sz="1000" spc="-3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we</a:t>
            </a:r>
            <a:r>
              <a:rPr dirty="0" sz="1000" spc="-3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must</a:t>
            </a:r>
            <a:r>
              <a:rPr dirty="0" sz="1000" spc="-3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act</a:t>
            </a:r>
            <a:r>
              <a:rPr dirty="0" sz="1000" spc="-4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in</a:t>
            </a:r>
            <a:r>
              <a:rPr dirty="0" sz="1000" spc="-3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your</a:t>
            </a:r>
            <a:r>
              <a:rPr dirty="0" sz="1000" spc="-3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best</a:t>
            </a:r>
            <a:r>
              <a:rPr dirty="0" sz="1000" spc="-35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interest</a:t>
            </a:r>
            <a:r>
              <a:rPr dirty="0" sz="1000" spc="-3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and</a:t>
            </a:r>
            <a:r>
              <a:rPr dirty="0" sz="1000" spc="-3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not</a:t>
            </a:r>
            <a:r>
              <a:rPr dirty="0" sz="1000" spc="-3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put</a:t>
            </a:r>
            <a:r>
              <a:rPr dirty="0" sz="1000" spc="-3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our</a:t>
            </a:r>
            <a:r>
              <a:rPr dirty="0" sz="1000" spc="-35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interest</a:t>
            </a:r>
            <a:r>
              <a:rPr dirty="0" sz="1000" spc="-4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ahead</a:t>
            </a:r>
            <a:r>
              <a:rPr dirty="0" sz="1000" spc="-3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of</a:t>
            </a:r>
            <a:r>
              <a:rPr dirty="0" sz="1000" spc="-4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yours. </a:t>
            </a:r>
            <a:r>
              <a:rPr dirty="0" sz="1000">
                <a:latin typeface="Calibri"/>
                <a:cs typeface="Calibri"/>
              </a:rPr>
              <a:t>At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the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same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time,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the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way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we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make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money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creates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some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conflicts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with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your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interests.</a:t>
            </a:r>
            <a:r>
              <a:rPr dirty="0" sz="1000" spc="204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You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should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understand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and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 spc="-25">
                <a:latin typeface="Calibri"/>
                <a:cs typeface="Calibri"/>
              </a:rPr>
              <a:t>ask </a:t>
            </a:r>
            <a:r>
              <a:rPr dirty="0" sz="1000">
                <a:latin typeface="Calibri"/>
                <a:cs typeface="Calibri"/>
              </a:rPr>
              <a:t>us</a:t>
            </a:r>
            <a:r>
              <a:rPr dirty="0" sz="1000" spc="3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about</a:t>
            </a:r>
            <a:r>
              <a:rPr dirty="0" sz="1000" spc="4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these</a:t>
            </a:r>
            <a:r>
              <a:rPr dirty="0" sz="1000" spc="5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conflicts</a:t>
            </a:r>
            <a:r>
              <a:rPr dirty="0" sz="1000" spc="4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because</a:t>
            </a:r>
            <a:r>
              <a:rPr dirty="0" sz="1000" spc="5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they</a:t>
            </a:r>
            <a:r>
              <a:rPr dirty="0" sz="1000" spc="5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can</a:t>
            </a:r>
            <a:r>
              <a:rPr dirty="0" sz="1000" spc="4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affect</a:t>
            </a:r>
            <a:r>
              <a:rPr dirty="0" sz="1000" spc="4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the</a:t>
            </a:r>
            <a:r>
              <a:rPr dirty="0" sz="1000" spc="4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recommendations</a:t>
            </a:r>
            <a:r>
              <a:rPr dirty="0" sz="1000" spc="3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we</a:t>
            </a:r>
            <a:r>
              <a:rPr dirty="0" sz="1000" spc="4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provide</a:t>
            </a:r>
            <a:r>
              <a:rPr dirty="0" sz="1000" spc="5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you.</a:t>
            </a:r>
            <a:r>
              <a:rPr dirty="0" sz="1000" spc="32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Here</a:t>
            </a:r>
            <a:r>
              <a:rPr dirty="0" sz="1000" spc="4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are</a:t>
            </a:r>
            <a:r>
              <a:rPr dirty="0" sz="1000" spc="5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some</a:t>
            </a:r>
            <a:r>
              <a:rPr dirty="0" sz="1000" spc="4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examples</a:t>
            </a:r>
            <a:r>
              <a:rPr dirty="0" sz="1000" spc="45">
                <a:latin typeface="Calibri"/>
                <a:cs typeface="Calibri"/>
              </a:rPr>
              <a:t> </a:t>
            </a:r>
            <a:r>
              <a:rPr dirty="0" sz="1000" spc="-25">
                <a:latin typeface="Calibri"/>
                <a:cs typeface="Calibri"/>
              </a:rPr>
              <a:t>to </a:t>
            </a:r>
            <a:r>
              <a:rPr dirty="0" sz="1000">
                <a:latin typeface="Calibri"/>
                <a:cs typeface="Calibri"/>
              </a:rPr>
              <a:t>help</a:t>
            </a:r>
            <a:r>
              <a:rPr dirty="0" sz="1000" spc="-3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you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understand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what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this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means.</a:t>
            </a: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050">
              <a:latin typeface="Calibri"/>
              <a:cs typeface="Calibri"/>
            </a:endParaRPr>
          </a:p>
          <a:p>
            <a:pPr algn="just" marL="12700" marR="5715">
              <a:lnSpc>
                <a:spcPct val="109800"/>
              </a:lnSpc>
            </a:pPr>
            <a:r>
              <a:rPr dirty="0" sz="1000">
                <a:latin typeface="Calibri"/>
                <a:cs typeface="Calibri"/>
              </a:rPr>
              <a:t>If</a:t>
            </a:r>
            <a:r>
              <a:rPr dirty="0" sz="1000" spc="-3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we</a:t>
            </a:r>
            <a:r>
              <a:rPr dirty="0" sz="1000" spc="-4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present</a:t>
            </a:r>
            <a:r>
              <a:rPr dirty="0" sz="1000" spc="-3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an</a:t>
            </a:r>
            <a:r>
              <a:rPr dirty="0" sz="1000" spc="-3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opportunity</a:t>
            </a:r>
            <a:r>
              <a:rPr dirty="0" sz="1000" spc="-2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for</a:t>
            </a:r>
            <a:r>
              <a:rPr dirty="0" sz="1000" spc="-3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you</a:t>
            </a:r>
            <a:r>
              <a:rPr dirty="0" sz="1000" spc="-3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to</a:t>
            </a:r>
            <a:r>
              <a:rPr dirty="0" sz="1000" spc="-4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purchase</a:t>
            </a:r>
            <a:r>
              <a:rPr dirty="0" sz="1000" spc="-3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an</a:t>
            </a:r>
            <a:r>
              <a:rPr dirty="0" sz="1000" spc="-35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unregistered</a:t>
            </a:r>
            <a:r>
              <a:rPr dirty="0" sz="1000" spc="-25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security</a:t>
            </a:r>
            <a:r>
              <a:rPr dirty="0" sz="1000" spc="-3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from</a:t>
            </a:r>
            <a:r>
              <a:rPr dirty="0" sz="1000" spc="-3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our</a:t>
            </a:r>
            <a:r>
              <a:rPr dirty="0" sz="1000" spc="-4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client,</a:t>
            </a:r>
            <a:r>
              <a:rPr dirty="0" sz="1000" spc="-3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we</a:t>
            </a:r>
            <a:r>
              <a:rPr dirty="0" sz="1000" spc="-4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may</a:t>
            </a:r>
            <a:r>
              <a:rPr dirty="0" sz="1000" spc="-3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earn</a:t>
            </a:r>
            <a:r>
              <a:rPr dirty="0" sz="1000" spc="-3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</a:t>
            </a:r>
            <a:r>
              <a:rPr dirty="0" sz="1000" spc="-3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fee</a:t>
            </a:r>
            <a:r>
              <a:rPr dirty="0" sz="1000" spc="-4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of</a:t>
            </a:r>
            <a:r>
              <a:rPr dirty="0" sz="1000" spc="-35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between </a:t>
            </a:r>
            <a:r>
              <a:rPr dirty="0" sz="1000">
                <a:latin typeface="Calibri"/>
                <a:cs typeface="Calibri"/>
              </a:rPr>
              <a:t>1%</a:t>
            </a:r>
            <a:r>
              <a:rPr dirty="0" sz="1000" spc="-2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to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5%</a:t>
            </a:r>
            <a:r>
              <a:rPr dirty="0" sz="1000" spc="-2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to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be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paid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by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our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client.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This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is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substantially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higher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than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you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would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pay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to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invest in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publicly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traded</a:t>
            </a:r>
            <a:r>
              <a:rPr dirty="0" sz="1000" spc="-10">
                <a:latin typeface="Calibri"/>
                <a:cs typeface="Calibri"/>
              </a:rPr>
              <a:t> securities. </a:t>
            </a:r>
            <a:r>
              <a:rPr dirty="0" sz="1000">
                <a:latin typeface="Calibri"/>
                <a:cs typeface="Calibri"/>
              </a:rPr>
              <a:t>You are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strongly encouraged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to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read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the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materials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provided to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you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at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the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time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of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purchase to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understand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the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fees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25">
                <a:latin typeface="Calibri"/>
                <a:cs typeface="Calibri"/>
              </a:rPr>
              <a:t>and </a:t>
            </a:r>
            <a:r>
              <a:rPr dirty="0" sz="1000" spc="-10">
                <a:latin typeface="Calibri"/>
                <a:cs typeface="Calibri"/>
              </a:rPr>
              <a:t>costs.</a:t>
            </a: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1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000" spc="-10" b="1">
                <a:latin typeface="Calibri"/>
                <a:cs typeface="Calibri"/>
              </a:rPr>
              <a:t>Conversation</a:t>
            </a:r>
            <a:r>
              <a:rPr dirty="0" sz="1000" spc="55" b="1">
                <a:latin typeface="Calibri"/>
                <a:cs typeface="Calibri"/>
              </a:rPr>
              <a:t> </a:t>
            </a:r>
            <a:r>
              <a:rPr dirty="0" sz="1000" spc="-10" b="1">
                <a:latin typeface="Calibri"/>
                <a:cs typeface="Calibri"/>
              </a:rPr>
              <a:t>Starters.</a:t>
            </a:r>
            <a:endParaRPr sz="1000">
              <a:latin typeface="Calibri"/>
              <a:cs typeface="Calibri"/>
            </a:endParaRPr>
          </a:p>
          <a:p>
            <a:pPr marL="469900" indent="-229235">
              <a:lnSpc>
                <a:spcPct val="100000"/>
              </a:lnSpc>
              <a:spcBef>
                <a:spcPts val="170"/>
              </a:spcBef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dirty="0" sz="1000" b="1" i="1">
                <a:latin typeface="Calibri"/>
                <a:cs typeface="Calibri"/>
              </a:rPr>
              <a:t>How</a:t>
            </a:r>
            <a:r>
              <a:rPr dirty="0" sz="1000" spc="-20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might</a:t>
            </a:r>
            <a:r>
              <a:rPr dirty="0" sz="1000" spc="-20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your</a:t>
            </a:r>
            <a:r>
              <a:rPr dirty="0" sz="1000" spc="-15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conflicts</a:t>
            </a:r>
            <a:r>
              <a:rPr dirty="0" sz="1000" spc="-10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of</a:t>
            </a:r>
            <a:r>
              <a:rPr dirty="0" sz="1000" spc="-20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interest</a:t>
            </a:r>
            <a:r>
              <a:rPr dirty="0" sz="1000" spc="-25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affect</a:t>
            </a:r>
            <a:r>
              <a:rPr dirty="0" sz="1000" spc="-20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me,</a:t>
            </a:r>
            <a:r>
              <a:rPr dirty="0" sz="1000" spc="-15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and</a:t>
            </a:r>
            <a:r>
              <a:rPr dirty="0" sz="1000" spc="-15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how</a:t>
            </a:r>
            <a:r>
              <a:rPr dirty="0" sz="1000" spc="-20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will</a:t>
            </a:r>
            <a:r>
              <a:rPr dirty="0" sz="1000" spc="-15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you</a:t>
            </a:r>
            <a:r>
              <a:rPr dirty="0" sz="1000" spc="-20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address</a:t>
            </a:r>
            <a:r>
              <a:rPr dirty="0" sz="1000" spc="-10" b="1" i="1">
                <a:latin typeface="Calibri"/>
                <a:cs typeface="Calibri"/>
              </a:rPr>
              <a:t> them?</a:t>
            </a: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1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000" b="1">
                <a:latin typeface="Calibri"/>
                <a:cs typeface="Calibri"/>
              </a:rPr>
              <a:t>Additional</a:t>
            </a:r>
            <a:r>
              <a:rPr dirty="0" sz="1000" spc="-15" b="1">
                <a:latin typeface="Calibri"/>
                <a:cs typeface="Calibri"/>
              </a:rPr>
              <a:t> </a:t>
            </a:r>
            <a:r>
              <a:rPr dirty="0" sz="1000" spc="-10" b="1">
                <a:latin typeface="Calibri"/>
                <a:cs typeface="Calibri"/>
              </a:rPr>
              <a:t>Information:</a:t>
            </a:r>
            <a:endParaRPr sz="1000">
              <a:latin typeface="Calibri"/>
              <a:cs typeface="Calibri"/>
            </a:endParaRPr>
          </a:p>
          <a:p>
            <a:pPr algn="just" marL="12700" marR="6985">
              <a:lnSpc>
                <a:spcPct val="110000"/>
              </a:lnSpc>
            </a:pPr>
            <a:r>
              <a:rPr dirty="0" sz="1000">
                <a:latin typeface="Calibri"/>
                <a:cs typeface="Calibri"/>
              </a:rPr>
              <a:t>For</a:t>
            </a:r>
            <a:r>
              <a:rPr dirty="0" sz="1000" spc="4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more</a:t>
            </a:r>
            <a:r>
              <a:rPr dirty="0" sz="1000" spc="4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information</a:t>
            </a:r>
            <a:r>
              <a:rPr dirty="0" sz="1000" spc="5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about</a:t>
            </a:r>
            <a:r>
              <a:rPr dirty="0" sz="1000" spc="3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our</a:t>
            </a:r>
            <a:r>
              <a:rPr dirty="0" sz="1000" spc="4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conflicts</a:t>
            </a:r>
            <a:r>
              <a:rPr dirty="0" sz="1000" spc="3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of</a:t>
            </a:r>
            <a:r>
              <a:rPr dirty="0" sz="1000" spc="5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interest,</a:t>
            </a:r>
            <a:r>
              <a:rPr dirty="0" sz="1000" spc="5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we</a:t>
            </a:r>
            <a:r>
              <a:rPr dirty="0" sz="1000" spc="4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recommend</a:t>
            </a:r>
            <a:r>
              <a:rPr dirty="0" sz="1000" spc="3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reading</a:t>
            </a:r>
            <a:r>
              <a:rPr dirty="0" sz="1000" spc="4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our</a:t>
            </a:r>
            <a:r>
              <a:rPr dirty="0" sz="1000" spc="4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Regulation</a:t>
            </a:r>
            <a:r>
              <a:rPr dirty="0" sz="1000" spc="5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Best</a:t>
            </a:r>
            <a:r>
              <a:rPr dirty="0" sz="1000" spc="4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Interest</a:t>
            </a:r>
            <a:r>
              <a:rPr dirty="0" sz="1000" spc="5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Disclosure </a:t>
            </a:r>
            <a:r>
              <a:rPr dirty="0" sz="1000">
                <a:latin typeface="Calibri"/>
                <a:cs typeface="Calibri"/>
              </a:rPr>
              <a:t>Brochure,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or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please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call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us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at</a:t>
            </a:r>
            <a:r>
              <a:rPr dirty="0" sz="1000" spc="-10">
                <a:latin typeface="Calibri"/>
                <a:cs typeface="Calibri"/>
              </a:rPr>
              <a:t> 615‐296‐9840.</a:t>
            </a: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3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000" b="1" i="1">
                <a:latin typeface="Calibri"/>
                <a:cs typeface="Calibri"/>
              </a:rPr>
              <a:t>How</a:t>
            </a:r>
            <a:r>
              <a:rPr dirty="0" sz="1000" spc="-25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do</a:t>
            </a:r>
            <a:r>
              <a:rPr dirty="0" sz="1000" spc="-15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financial</a:t>
            </a:r>
            <a:r>
              <a:rPr dirty="0" sz="1000" spc="-20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professionals</a:t>
            </a:r>
            <a:r>
              <a:rPr dirty="0" sz="1000" spc="-15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make</a:t>
            </a:r>
            <a:r>
              <a:rPr dirty="0" sz="1000" spc="-15" b="1" i="1">
                <a:latin typeface="Calibri"/>
                <a:cs typeface="Calibri"/>
              </a:rPr>
              <a:t> </a:t>
            </a:r>
            <a:r>
              <a:rPr dirty="0" sz="1000" spc="-10" b="1" i="1">
                <a:latin typeface="Calibri"/>
                <a:cs typeface="Calibri"/>
              </a:rPr>
              <a:t>money?</a:t>
            </a: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050">
              <a:latin typeface="Calibri"/>
              <a:cs typeface="Calibri"/>
            </a:endParaRPr>
          </a:p>
          <a:p>
            <a:pPr algn="just" marL="12700" marR="5080">
              <a:lnSpc>
                <a:spcPct val="109900"/>
              </a:lnSpc>
            </a:pPr>
            <a:r>
              <a:rPr dirty="0" sz="1000">
                <a:latin typeface="Calibri"/>
                <a:cs typeface="Calibri"/>
              </a:rPr>
              <a:t>Harpeth</a:t>
            </a:r>
            <a:r>
              <a:rPr dirty="0" sz="1000" spc="-4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makes</a:t>
            </a:r>
            <a:r>
              <a:rPr dirty="0" sz="1000" spc="-2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money</a:t>
            </a:r>
            <a:r>
              <a:rPr dirty="0" sz="1000" spc="-2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by</a:t>
            </a:r>
            <a:r>
              <a:rPr dirty="0" sz="1000" spc="-2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charging</a:t>
            </a:r>
            <a:r>
              <a:rPr dirty="0" sz="1000" spc="-3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fees</a:t>
            </a:r>
            <a:r>
              <a:rPr dirty="0" sz="1000" spc="-3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to</a:t>
            </a:r>
            <a:r>
              <a:rPr dirty="0" sz="1000" spc="-2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the</a:t>
            </a:r>
            <a:r>
              <a:rPr dirty="0" sz="1000" spc="-3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companies</a:t>
            </a:r>
            <a:r>
              <a:rPr dirty="0" sz="1000" spc="-3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to</a:t>
            </a:r>
            <a:r>
              <a:rPr dirty="0" sz="1000" spc="-2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whom</a:t>
            </a:r>
            <a:r>
              <a:rPr dirty="0" sz="1000" spc="-3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we</a:t>
            </a:r>
            <a:r>
              <a:rPr dirty="0" sz="1000" spc="-2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provide</a:t>
            </a:r>
            <a:r>
              <a:rPr dirty="0" sz="1000" spc="-2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investment</a:t>
            </a:r>
            <a:r>
              <a:rPr dirty="0" sz="1000" spc="-2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banking,</a:t>
            </a:r>
            <a:r>
              <a:rPr dirty="0" sz="1000" spc="-2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private</a:t>
            </a:r>
            <a:r>
              <a:rPr dirty="0" sz="1000" spc="-2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placement, </a:t>
            </a:r>
            <a:r>
              <a:rPr dirty="0" sz="1000">
                <a:latin typeface="Calibri"/>
                <a:cs typeface="Calibri"/>
              </a:rPr>
              <a:t>and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advisory services,</a:t>
            </a:r>
            <a:r>
              <a:rPr dirty="0" sz="1000" spc="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which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may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include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offering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private placement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subscriptions to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accredited retail investors.</a:t>
            </a:r>
            <a:r>
              <a:rPr dirty="0" sz="1000" spc="235">
                <a:latin typeface="Calibri"/>
                <a:cs typeface="Calibri"/>
              </a:rPr>
              <a:t> </a:t>
            </a:r>
            <a:r>
              <a:rPr dirty="0" sz="1000" spc="-20">
                <a:latin typeface="Calibri"/>
                <a:cs typeface="Calibri"/>
              </a:rPr>
              <a:t>Such </a:t>
            </a:r>
            <a:r>
              <a:rPr dirty="0" sz="1000">
                <a:latin typeface="Calibri"/>
                <a:cs typeface="Calibri"/>
              </a:rPr>
              <a:t>fees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are</a:t>
            </a:r>
            <a:r>
              <a:rPr dirty="0" sz="1000" spc="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typically</a:t>
            </a:r>
            <a:r>
              <a:rPr dirty="0" sz="1000" spc="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</a:t>
            </a:r>
            <a:r>
              <a:rPr dirty="0" sz="1000" spc="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percentage</a:t>
            </a:r>
            <a:r>
              <a:rPr dirty="0" sz="1000" spc="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of</a:t>
            </a:r>
            <a:r>
              <a:rPr dirty="0" sz="1000" spc="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the</a:t>
            </a:r>
            <a:r>
              <a:rPr dirty="0" sz="1000" spc="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overall</a:t>
            </a:r>
            <a:r>
              <a:rPr dirty="0" sz="1000" spc="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amount</a:t>
            </a:r>
            <a:r>
              <a:rPr dirty="0" sz="1000" spc="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of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the</a:t>
            </a:r>
            <a:r>
              <a:rPr dirty="0" sz="1000" spc="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offering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purchased.</a:t>
            </a:r>
            <a:r>
              <a:rPr dirty="0" sz="1000" spc="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Harpeth</a:t>
            </a:r>
            <a:r>
              <a:rPr dirty="0" sz="1000" spc="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does not</a:t>
            </a:r>
            <a:r>
              <a:rPr dirty="0" sz="1000" spc="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service</a:t>
            </a:r>
            <a:r>
              <a:rPr dirty="0" sz="1000" spc="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client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assets </a:t>
            </a:r>
            <a:r>
              <a:rPr dirty="0" sz="1000">
                <a:latin typeface="Calibri"/>
                <a:cs typeface="Calibri"/>
              </a:rPr>
              <a:t>and</a:t>
            </a:r>
            <a:r>
              <a:rPr dirty="0" sz="1000" spc="21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is</a:t>
            </a:r>
            <a:r>
              <a:rPr dirty="0" sz="1000" spc="22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not</a:t>
            </a:r>
            <a:r>
              <a:rPr dirty="0" sz="1000" spc="229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compensated</a:t>
            </a:r>
            <a:r>
              <a:rPr dirty="0" sz="1000" spc="21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on</a:t>
            </a:r>
            <a:r>
              <a:rPr dirty="0" sz="1000" spc="22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the</a:t>
            </a:r>
            <a:r>
              <a:rPr dirty="0" sz="1000" spc="229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amount</a:t>
            </a:r>
            <a:r>
              <a:rPr dirty="0" sz="1000" spc="21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of</a:t>
            </a:r>
            <a:r>
              <a:rPr dirty="0" sz="1000" spc="229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time</a:t>
            </a:r>
            <a:r>
              <a:rPr dirty="0" sz="1000" spc="22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and</a:t>
            </a:r>
            <a:r>
              <a:rPr dirty="0" sz="1000" spc="22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complexity</a:t>
            </a:r>
            <a:r>
              <a:rPr dirty="0" sz="1000" spc="229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required</a:t>
            </a:r>
            <a:r>
              <a:rPr dirty="0" sz="1000" spc="22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to</a:t>
            </a:r>
            <a:r>
              <a:rPr dirty="0" sz="1000" spc="229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meet</a:t>
            </a:r>
            <a:r>
              <a:rPr dirty="0" sz="1000" spc="21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</a:t>
            </a:r>
            <a:r>
              <a:rPr dirty="0" sz="1000" spc="22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client’s</a:t>
            </a:r>
            <a:r>
              <a:rPr dirty="0" sz="1000" spc="22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needs.</a:t>
            </a:r>
            <a:r>
              <a:rPr dirty="0" sz="1000" spc="22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Harpeth</a:t>
            </a:r>
            <a:r>
              <a:rPr dirty="0" sz="1000" spc="225">
                <a:latin typeface="Calibri"/>
                <a:cs typeface="Calibri"/>
              </a:rPr>
              <a:t> </a:t>
            </a:r>
            <a:r>
              <a:rPr dirty="0" sz="1000" spc="-25">
                <a:latin typeface="Calibri"/>
                <a:cs typeface="Calibri"/>
              </a:rPr>
              <a:t>is </a:t>
            </a:r>
            <a:r>
              <a:rPr dirty="0" sz="1000" spc="-10">
                <a:latin typeface="Calibri"/>
                <a:cs typeface="Calibri"/>
              </a:rPr>
              <a:t>compensated</a:t>
            </a:r>
            <a:r>
              <a:rPr dirty="0" sz="1000" spc="-3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solely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on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the</a:t>
            </a:r>
            <a:r>
              <a:rPr dirty="0" sz="1000" spc="-2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private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placement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fees</a:t>
            </a:r>
            <a:r>
              <a:rPr dirty="0" sz="1000" spc="-2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negotiated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between</a:t>
            </a:r>
            <a:r>
              <a:rPr dirty="0" sz="1000" spc="-2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Harpeth</a:t>
            </a:r>
            <a:r>
              <a:rPr dirty="0" sz="1000" spc="-2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and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its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client.</a:t>
            </a: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1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000" spc="-10" b="1">
                <a:latin typeface="Calibri"/>
                <a:cs typeface="Calibri"/>
              </a:rPr>
              <a:t>Conversation</a:t>
            </a:r>
            <a:r>
              <a:rPr dirty="0" sz="1000" spc="55" b="1">
                <a:latin typeface="Calibri"/>
                <a:cs typeface="Calibri"/>
              </a:rPr>
              <a:t> </a:t>
            </a:r>
            <a:r>
              <a:rPr dirty="0" sz="1000" spc="-10" b="1">
                <a:latin typeface="Calibri"/>
                <a:cs typeface="Calibri"/>
              </a:rPr>
              <a:t>Starters.</a:t>
            </a:r>
            <a:endParaRPr sz="1000">
              <a:latin typeface="Calibri"/>
              <a:cs typeface="Calibri"/>
            </a:endParaRPr>
          </a:p>
          <a:p>
            <a:pPr marL="469900" marR="5715" indent="-228600">
              <a:lnSpc>
                <a:spcPts val="1320"/>
              </a:lnSpc>
              <a:spcBef>
                <a:spcPts val="60"/>
              </a:spcBef>
              <a:buChar char="•"/>
              <a:tabLst>
                <a:tab pos="469900" algn="l"/>
                <a:tab pos="470534" algn="l"/>
              </a:tabLst>
            </a:pPr>
            <a:r>
              <a:rPr dirty="0" sz="1000" b="1" i="1">
                <a:latin typeface="Calibri"/>
                <a:cs typeface="Calibri"/>
              </a:rPr>
              <a:t>How</a:t>
            </a:r>
            <a:r>
              <a:rPr dirty="0" sz="1000" spc="95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might</a:t>
            </a:r>
            <a:r>
              <a:rPr dirty="0" sz="1000" spc="95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your</a:t>
            </a:r>
            <a:r>
              <a:rPr dirty="0" sz="1000" spc="100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conflicts</a:t>
            </a:r>
            <a:r>
              <a:rPr dirty="0" sz="1000" spc="95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of</a:t>
            </a:r>
            <a:r>
              <a:rPr dirty="0" sz="1000" spc="95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interest</a:t>
            </a:r>
            <a:r>
              <a:rPr dirty="0" sz="1000" spc="100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affect</a:t>
            </a:r>
            <a:r>
              <a:rPr dirty="0" sz="1000" spc="100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me,</a:t>
            </a:r>
            <a:r>
              <a:rPr dirty="0" sz="1000" spc="95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and</a:t>
            </a:r>
            <a:r>
              <a:rPr dirty="0" sz="1000" spc="95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how</a:t>
            </a:r>
            <a:r>
              <a:rPr dirty="0" sz="1000" spc="95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will</a:t>
            </a:r>
            <a:r>
              <a:rPr dirty="0" sz="1000" spc="95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you</a:t>
            </a:r>
            <a:r>
              <a:rPr dirty="0" sz="1000" spc="100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address</a:t>
            </a:r>
            <a:r>
              <a:rPr dirty="0" sz="1000" spc="100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them?Do</a:t>
            </a:r>
            <a:r>
              <a:rPr dirty="0" sz="1000" spc="95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you</a:t>
            </a:r>
            <a:r>
              <a:rPr dirty="0" sz="1000" spc="95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or</a:t>
            </a:r>
            <a:r>
              <a:rPr dirty="0" sz="1000" spc="95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your</a:t>
            </a:r>
            <a:r>
              <a:rPr dirty="0" sz="1000" spc="100" b="1" i="1">
                <a:latin typeface="Calibri"/>
                <a:cs typeface="Calibri"/>
              </a:rPr>
              <a:t> </a:t>
            </a:r>
            <a:r>
              <a:rPr dirty="0" sz="1000" spc="-10" b="1" i="1">
                <a:latin typeface="Calibri"/>
                <a:cs typeface="Calibri"/>
              </a:rPr>
              <a:t>financial</a:t>
            </a:r>
            <a:r>
              <a:rPr dirty="0" sz="1000" spc="-10" b="1" i="1">
                <a:latin typeface="Calibri"/>
                <a:cs typeface="Calibri"/>
              </a:rPr>
              <a:t> professionals</a:t>
            </a:r>
            <a:r>
              <a:rPr dirty="0" sz="1000" spc="-20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have</a:t>
            </a:r>
            <a:r>
              <a:rPr dirty="0" sz="1000" spc="-5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legal</a:t>
            </a:r>
            <a:r>
              <a:rPr dirty="0" sz="1000" spc="-5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or</a:t>
            </a:r>
            <a:r>
              <a:rPr dirty="0" sz="1000" spc="-10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disciplinary</a:t>
            </a:r>
            <a:r>
              <a:rPr dirty="0" sz="1000" spc="-10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history?</a:t>
            </a:r>
            <a:r>
              <a:rPr dirty="0" sz="1000" spc="-15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For</a:t>
            </a:r>
            <a:r>
              <a:rPr dirty="0" sz="1000" spc="-5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what</a:t>
            </a:r>
            <a:r>
              <a:rPr dirty="0" sz="1000" spc="-10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type</a:t>
            </a:r>
            <a:r>
              <a:rPr dirty="0" sz="1000" spc="-5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of</a:t>
            </a:r>
            <a:r>
              <a:rPr dirty="0" sz="1000" spc="-5" b="1" i="1">
                <a:latin typeface="Calibri"/>
                <a:cs typeface="Calibri"/>
              </a:rPr>
              <a:t> </a:t>
            </a:r>
            <a:r>
              <a:rPr dirty="0" sz="1000" spc="-10" b="1" i="1">
                <a:latin typeface="Calibri"/>
                <a:cs typeface="Calibri"/>
              </a:rPr>
              <a:t>conduct?</a:t>
            </a:r>
            <a:endParaRPr sz="100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  <a:spcBef>
                <a:spcPts val="50"/>
              </a:spcBef>
            </a:pPr>
            <a:r>
              <a:rPr dirty="0" sz="1000">
                <a:latin typeface="Calibri"/>
                <a:cs typeface="Calibri"/>
              </a:rPr>
              <a:t>No.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Visit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investor.gov/CRS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for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free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and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simple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too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to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research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Harpeth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and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its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representatives.</a:t>
            </a:r>
            <a:endParaRPr sz="1000">
              <a:latin typeface="Calibri"/>
              <a:cs typeface="Calibri"/>
            </a:endParaRPr>
          </a:p>
          <a:p>
            <a:pPr marL="469265" indent="-228600">
              <a:lnSpc>
                <a:spcPct val="100000"/>
              </a:lnSpc>
              <a:spcBef>
                <a:spcPts val="175"/>
              </a:spcBef>
              <a:buFont typeface="Symbol"/>
              <a:buChar char=""/>
              <a:tabLst>
                <a:tab pos="469265" algn="l"/>
                <a:tab pos="470534" algn="l"/>
              </a:tabLst>
            </a:pPr>
            <a:r>
              <a:rPr dirty="0" sz="1000" b="1" i="1">
                <a:latin typeface="Calibri"/>
                <a:cs typeface="Calibri"/>
              </a:rPr>
              <a:t>As</a:t>
            </a:r>
            <a:r>
              <a:rPr dirty="0" sz="1000" spc="-15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a financial</a:t>
            </a:r>
            <a:r>
              <a:rPr dirty="0" sz="1000" spc="-10" b="1" i="1">
                <a:latin typeface="Calibri"/>
                <a:cs typeface="Calibri"/>
              </a:rPr>
              <a:t> professional,</a:t>
            </a:r>
            <a:r>
              <a:rPr dirty="0" sz="1000" spc="-5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do</a:t>
            </a:r>
            <a:r>
              <a:rPr dirty="0" sz="1000" spc="-5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you</a:t>
            </a:r>
            <a:r>
              <a:rPr dirty="0" sz="1000" spc="-5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have</a:t>
            </a:r>
            <a:r>
              <a:rPr dirty="0" sz="1000" spc="-5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any </a:t>
            </a:r>
            <a:r>
              <a:rPr dirty="0" sz="1000" spc="-10" b="1" i="1">
                <a:latin typeface="Calibri"/>
                <a:cs typeface="Calibri"/>
              </a:rPr>
              <a:t>disciplinary </a:t>
            </a:r>
            <a:r>
              <a:rPr dirty="0" sz="1000" b="1" i="1">
                <a:latin typeface="Calibri"/>
                <a:cs typeface="Calibri"/>
              </a:rPr>
              <a:t>history?</a:t>
            </a:r>
            <a:r>
              <a:rPr dirty="0" sz="1000" spc="-5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For</a:t>
            </a:r>
            <a:r>
              <a:rPr dirty="0" sz="1000" spc="-5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what type</a:t>
            </a:r>
            <a:r>
              <a:rPr dirty="0" sz="1000" spc="-5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of</a:t>
            </a:r>
            <a:r>
              <a:rPr dirty="0" sz="1000" spc="-5" b="1" i="1">
                <a:latin typeface="Calibri"/>
                <a:cs typeface="Calibri"/>
              </a:rPr>
              <a:t> </a:t>
            </a:r>
            <a:r>
              <a:rPr dirty="0" sz="1000" spc="-10" b="1" i="1">
                <a:latin typeface="Calibri"/>
                <a:cs typeface="Calibri"/>
              </a:rPr>
              <a:t>conduct?</a:t>
            </a: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Symbol"/>
              <a:buChar char=""/>
            </a:pPr>
            <a:endParaRPr sz="11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000" b="1">
                <a:latin typeface="Calibri"/>
                <a:cs typeface="Calibri"/>
              </a:rPr>
              <a:t>Additional</a:t>
            </a:r>
            <a:r>
              <a:rPr dirty="0" sz="1000" spc="-15" b="1">
                <a:latin typeface="Calibri"/>
                <a:cs typeface="Calibri"/>
              </a:rPr>
              <a:t> </a:t>
            </a:r>
            <a:r>
              <a:rPr dirty="0" sz="1000" spc="-10" b="1">
                <a:latin typeface="Calibri"/>
                <a:cs typeface="Calibri"/>
              </a:rPr>
              <a:t>Information</a:t>
            </a:r>
            <a:endParaRPr sz="1000">
              <a:latin typeface="Calibri"/>
              <a:cs typeface="Calibri"/>
            </a:endParaRPr>
          </a:p>
          <a:p>
            <a:pPr algn="just" marL="12700" marR="5080">
              <a:lnSpc>
                <a:spcPct val="109500"/>
              </a:lnSpc>
              <a:spcBef>
                <a:spcPts val="5"/>
              </a:spcBef>
            </a:pPr>
            <a:r>
              <a:rPr dirty="0" sz="1000">
                <a:latin typeface="Calibri"/>
                <a:cs typeface="Calibri"/>
              </a:rPr>
              <a:t>For</a:t>
            </a:r>
            <a:r>
              <a:rPr dirty="0" sz="1000" spc="3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more</a:t>
            </a:r>
            <a:r>
              <a:rPr dirty="0" sz="1000" spc="5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information,</a:t>
            </a:r>
            <a:r>
              <a:rPr dirty="0" sz="1000" spc="4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please</a:t>
            </a:r>
            <a:r>
              <a:rPr dirty="0" sz="1000" spc="4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review</a:t>
            </a:r>
            <a:r>
              <a:rPr dirty="0" sz="1000" spc="4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our</a:t>
            </a:r>
            <a:r>
              <a:rPr dirty="0" sz="1000" spc="4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services</a:t>
            </a:r>
            <a:r>
              <a:rPr dirty="0" sz="1000" spc="5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or</a:t>
            </a:r>
            <a:r>
              <a:rPr dirty="0" sz="1000" spc="4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to</a:t>
            </a:r>
            <a:r>
              <a:rPr dirty="0" sz="1000" spc="5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request</a:t>
            </a:r>
            <a:r>
              <a:rPr dirty="0" sz="1000" spc="4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up‐to‐date</a:t>
            </a:r>
            <a:r>
              <a:rPr dirty="0" sz="1000" spc="4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information</a:t>
            </a:r>
            <a:r>
              <a:rPr dirty="0" sz="1000" spc="5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or</a:t>
            </a:r>
            <a:r>
              <a:rPr dirty="0" sz="1000" spc="4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</a:t>
            </a:r>
            <a:r>
              <a:rPr dirty="0" sz="1000" spc="5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copy</a:t>
            </a:r>
            <a:r>
              <a:rPr dirty="0" sz="1000" spc="5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of</a:t>
            </a:r>
            <a:r>
              <a:rPr dirty="0" sz="1000" spc="5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this</a:t>
            </a:r>
            <a:r>
              <a:rPr dirty="0" sz="1000" spc="5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Relationship </a:t>
            </a:r>
            <a:r>
              <a:rPr dirty="0" sz="1000">
                <a:latin typeface="Calibri"/>
                <a:cs typeface="Calibri"/>
              </a:rPr>
              <a:t>Summary,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please</a:t>
            </a:r>
            <a:r>
              <a:rPr dirty="0" sz="1000" spc="-2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call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us</a:t>
            </a:r>
            <a:r>
              <a:rPr dirty="0" sz="1000" spc="-2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at</a:t>
            </a:r>
            <a:r>
              <a:rPr dirty="0" sz="1000" spc="-2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615‐296‐9840.</a:t>
            </a: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1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000" spc="-10" b="1">
                <a:latin typeface="Calibri"/>
                <a:cs typeface="Calibri"/>
              </a:rPr>
              <a:t>Conversation</a:t>
            </a:r>
            <a:r>
              <a:rPr dirty="0" sz="1000" spc="55" b="1">
                <a:latin typeface="Calibri"/>
                <a:cs typeface="Calibri"/>
              </a:rPr>
              <a:t> </a:t>
            </a:r>
            <a:r>
              <a:rPr dirty="0" sz="1000" spc="-10" b="1">
                <a:latin typeface="Calibri"/>
                <a:cs typeface="Calibri"/>
              </a:rPr>
              <a:t>Starters.</a:t>
            </a:r>
            <a:endParaRPr sz="1000">
              <a:latin typeface="Calibri"/>
              <a:cs typeface="Calibri"/>
            </a:endParaRPr>
          </a:p>
          <a:p>
            <a:pPr marL="469900" marR="5715" indent="-229235">
              <a:lnSpc>
                <a:spcPct val="109500"/>
              </a:lnSpc>
              <a:spcBef>
                <a:spcPts val="60"/>
              </a:spcBef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dirty="0" sz="1000" b="1" i="1">
                <a:latin typeface="Calibri"/>
                <a:cs typeface="Calibri"/>
              </a:rPr>
              <a:t>Who</a:t>
            </a:r>
            <a:r>
              <a:rPr dirty="0" sz="1000" spc="-10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is</a:t>
            </a:r>
            <a:r>
              <a:rPr dirty="0" sz="1000" spc="-5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my primary</a:t>
            </a:r>
            <a:r>
              <a:rPr dirty="0" sz="1000" spc="-10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contact</a:t>
            </a:r>
            <a:r>
              <a:rPr dirty="0" sz="1000" spc="-10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person?</a:t>
            </a:r>
            <a:r>
              <a:rPr dirty="0" sz="1000" spc="-15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Is</a:t>
            </a:r>
            <a:r>
              <a:rPr dirty="0" sz="1000" spc="-5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he</a:t>
            </a:r>
            <a:r>
              <a:rPr dirty="0" sz="1000" spc="-10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or</a:t>
            </a:r>
            <a:r>
              <a:rPr dirty="0" sz="1000" spc="-5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she</a:t>
            </a:r>
            <a:r>
              <a:rPr dirty="0" sz="1000" spc="-10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a</a:t>
            </a:r>
            <a:r>
              <a:rPr dirty="0" sz="1000" spc="-5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representative of</a:t>
            </a:r>
            <a:r>
              <a:rPr dirty="0" sz="1000" spc="-10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an</a:t>
            </a:r>
            <a:r>
              <a:rPr dirty="0" sz="1000" spc="-10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investment</a:t>
            </a:r>
            <a:r>
              <a:rPr dirty="0" sz="1000" spc="-15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advisor or</a:t>
            </a:r>
            <a:r>
              <a:rPr dirty="0" sz="1000" spc="-10" b="1" i="1">
                <a:latin typeface="Calibri"/>
                <a:cs typeface="Calibri"/>
              </a:rPr>
              <a:t> broker‐dealer?</a:t>
            </a:r>
            <a:r>
              <a:rPr dirty="0" sz="1000" spc="-10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Who</a:t>
            </a:r>
            <a:r>
              <a:rPr dirty="0" sz="1000" spc="-20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can</a:t>
            </a:r>
            <a:r>
              <a:rPr dirty="0" sz="1000" spc="-20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I</a:t>
            </a:r>
            <a:r>
              <a:rPr dirty="0" sz="1000" spc="-5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talk</a:t>
            </a:r>
            <a:r>
              <a:rPr dirty="0" sz="1000" spc="-20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to</a:t>
            </a:r>
            <a:r>
              <a:rPr dirty="0" sz="1000" spc="-10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if</a:t>
            </a:r>
            <a:r>
              <a:rPr dirty="0" sz="1000" spc="-10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I</a:t>
            </a:r>
            <a:r>
              <a:rPr dirty="0" sz="1000" spc="-15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have</a:t>
            </a:r>
            <a:r>
              <a:rPr dirty="0" sz="1000" spc="-10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concerns</a:t>
            </a:r>
            <a:r>
              <a:rPr dirty="0" sz="1000" spc="-10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about</a:t>
            </a:r>
            <a:r>
              <a:rPr dirty="0" sz="1000" spc="-15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how</a:t>
            </a:r>
            <a:r>
              <a:rPr dirty="0" sz="1000" spc="-10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this</a:t>
            </a:r>
            <a:r>
              <a:rPr dirty="0" sz="1000" spc="-10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person</a:t>
            </a:r>
            <a:r>
              <a:rPr dirty="0" sz="1000" spc="-10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is</a:t>
            </a:r>
            <a:r>
              <a:rPr dirty="0" sz="1000" spc="-10" b="1" i="1">
                <a:latin typeface="Calibri"/>
                <a:cs typeface="Calibri"/>
              </a:rPr>
              <a:t> </a:t>
            </a:r>
            <a:r>
              <a:rPr dirty="0" sz="1000" b="1" i="1">
                <a:latin typeface="Calibri"/>
                <a:cs typeface="Calibri"/>
              </a:rPr>
              <a:t>treating</a:t>
            </a:r>
            <a:r>
              <a:rPr dirty="0" sz="1000" spc="-15" b="1" i="1">
                <a:latin typeface="Calibri"/>
                <a:cs typeface="Calibri"/>
              </a:rPr>
              <a:t> </a:t>
            </a:r>
            <a:r>
              <a:rPr dirty="0" sz="1000" spc="-25" b="1" i="1">
                <a:latin typeface="Calibri"/>
                <a:cs typeface="Calibri"/>
              </a:rPr>
              <a:t>me?</a:t>
            </a:r>
            <a:endParaRPr sz="1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562C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alanda18</dc:creator>
  <dc:title>Microsoft Word - Harpeth Form CRS_Revised</dc:title>
  <dcterms:created xsi:type="dcterms:W3CDTF">2023-04-20T19:25:04Z</dcterms:created>
  <dcterms:modified xsi:type="dcterms:W3CDTF">2023-04-20T19:25:04Z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2023-04-11T00:00:00Z</vt:filetime>
  </property>
  <property fmtid="{D5CDD505-2E9C-101B-9397-08002B2CF9AE}" pid="3" name="Creator">
    <vt:lpwstr>PScript5.dll Version 5.2.2</vt:lpwstr>
  </property>
  <property fmtid="{D5CDD505-2E9C-101B-9397-08002B2CF9AE}" pid="4" name="LastSaved">
    <vt:filetime>2023-04-20T00:00:00Z</vt:filetime>
  </property>
  <property fmtid="{D5CDD505-2E9C-101B-9397-08002B2CF9AE}" pid="5" name="Producer">
    <vt:lpwstr>Acrobat Distiller 22.0 (Windows)</vt:lpwstr>
  </property>
</Properties>
</file>