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brokercheck.finra.org/" TargetMode="External"/><Relationship Id="rId3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803909" y="1805177"/>
            <a:ext cx="6164580" cy="19050"/>
          </a:xfrm>
          <a:custGeom>
            <a:avLst/>
            <a:gdLst/>
            <a:ahLst/>
            <a:cxnLst/>
            <a:rect l="l" t="t" r="r" b="b"/>
            <a:pathLst>
              <a:path w="6164580" h="19050">
                <a:moveTo>
                  <a:pt x="6164579" y="0"/>
                </a:moveTo>
                <a:lnTo>
                  <a:pt x="0" y="0"/>
                </a:lnTo>
                <a:lnTo>
                  <a:pt x="0" y="19050"/>
                </a:lnTo>
                <a:lnTo>
                  <a:pt x="6164579" y="19050"/>
                </a:lnTo>
                <a:lnTo>
                  <a:pt x="6164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803909" y="3002279"/>
            <a:ext cx="6164580" cy="19050"/>
          </a:xfrm>
          <a:custGeom>
            <a:avLst/>
            <a:gdLst/>
            <a:ahLst/>
            <a:cxnLst/>
            <a:rect l="l" t="t" r="r" b="b"/>
            <a:pathLst>
              <a:path w="6164580" h="19050">
                <a:moveTo>
                  <a:pt x="6164579" y="0"/>
                </a:moveTo>
                <a:lnTo>
                  <a:pt x="0" y="0"/>
                </a:lnTo>
                <a:lnTo>
                  <a:pt x="0" y="19050"/>
                </a:lnTo>
                <a:lnTo>
                  <a:pt x="6164579" y="19050"/>
                </a:lnTo>
                <a:lnTo>
                  <a:pt x="6164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803909" y="7303769"/>
            <a:ext cx="6164580" cy="19050"/>
          </a:xfrm>
          <a:custGeom>
            <a:avLst/>
            <a:gdLst/>
            <a:ahLst/>
            <a:cxnLst/>
            <a:rect l="l" t="t" r="r" b="b"/>
            <a:pathLst>
              <a:path w="6164580" h="19050">
                <a:moveTo>
                  <a:pt x="6164579" y="0"/>
                </a:moveTo>
                <a:lnTo>
                  <a:pt x="0" y="0"/>
                </a:lnTo>
                <a:lnTo>
                  <a:pt x="0" y="19049"/>
                </a:lnTo>
                <a:lnTo>
                  <a:pt x="6164579" y="19049"/>
                </a:lnTo>
                <a:lnTo>
                  <a:pt x="6164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810183" y="1298399"/>
            <a:ext cx="6153150" cy="7673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65350" marR="2159000" indent="255270">
              <a:lnSpc>
                <a:spcPct val="11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Relationship</a:t>
            </a:r>
            <a:r>
              <a:rPr dirty="0" sz="1100" spc="-5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Summary </a:t>
            </a:r>
            <a:r>
              <a:rPr dirty="0" sz="1100" b="1">
                <a:latin typeface="Calibri"/>
                <a:cs typeface="Calibri"/>
              </a:rPr>
              <a:t>Revised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Effective</a:t>
            </a:r>
            <a:r>
              <a:rPr dirty="0" sz="1100" spc="-3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April</a:t>
            </a:r>
            <a:r>
              <a:rPr dirty="0" sz="1100" spc="-3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11,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20" b="1">
                <a:latin typeface="Calibri"/>
                <a:cs typeface="Calibri"/>
              </a:rPr>
              <a:t>2023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Calibri"/>
              <a:cs typeface="Calibri"/>
            </a:endParaRPr>
          </a:p>
          <a:p>
            <a:pPr algn="just" marL="12700" marR="5715">
              <a:lnSpc>
                <a:spcPct val="109700"/>
              </a:lnSpc>
            </a:pPr>
            <a:r>
              <a:rPr dirty="0" sz="1000">
                <a:latin typeface="Calibri"/>
                <a:cs typeface="Calibri"/>
              </a:rPr>
              <a:t>Harpeth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Securities,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LLC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(“we,”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“our,”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“Harpeth”)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registered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with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U.S.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Securities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Exchange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Commission </a:t>
            </a:r>
            <a:r>
              <a:rPr dirty="0" sz="1000">
                <a:latin typeface="Calibri"/>
                <a:cs typeface="Calibri"/>
              </a:rPr>
              <a:t>(“SEC”)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 broker‐dealer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member of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 Financial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Industry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Regulatory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Authority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(“FINRA”)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 </a:t>
            </a:r>
            <a:r>
              <a:rPr dirty="0" sz="1000" spc="-10">
                <a:latin typeface="Calibri"/>
                <a:cs typeface="Calibri"/>
              </a:rPr>
              <a:t>Securities </a:t>
            </a:r>
            <a:r>
              <a:rPr dirty="0" sz="1000">
                <a:latin typeface="Calibri"/>
                <a:cs typeface="Calibri"/>
              </a:rPr>
              <a:t>Investor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Protection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Corporation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(“SIPC”).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Brokerage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investment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advisory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services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fees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differ,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it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important </a:t>
            </a:r>
            <a:r>
              <a:rPr dirty="0" sz="1000">
                <a:latin typeface="Calibri"/>
                <a:cs typeface="Calibri"/>
              </a:rPr>
              <a:t>for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understand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these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differences.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Free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simple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tools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available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research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firms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financial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professionals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Investor.gov/CRS,</a:t>
            </a:r>
            <a:r>
              <a:rPr dirty="0" sz="1000" spc="28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which</a:t>
            </a:r>
            <a:r>
              <a:rPr dirty="0" sz="1000" spc="27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also</a:t>
            </a:r>
            <a:r>
              <a:rPr dirty="0" sz="1000" spc="28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provides</a:t>
            </a:r>
            <a:r>
              <a:rPr dirty="0" sz="1000" spc="28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educational</a:t>
            </a:r>
            <a:r>
              <a:rPr dirty="0" sz="1000" spc="27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materials</a:t>
            </a:r>
            <a:r>
              <a:rPr dirty="0" sz="1000" spc="27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about</a:t>
            </a:r>
            <a:r>
              <a:rPr dirty="0" sz="1000" spc="28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broker‐dealers,</a:t>
            </a:r>
            <a:r>
              <a:rPr dirty="0" sz="1000" spc="28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investment</a:t>
            </a:r>
            <a:r>
              <a:rPr dirty="0" sz="1000" spc="28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advisers,</a:t>
            </a:r>
            <a:r>
              <a:rPr dirty="0" sz="1000" spc="2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and </a:t>
            </a:r>
            <a:r>
              <a:rPr dirty="0" sz="1000" spc="-10">
                <a:latin typeface="Calibri"/>
                <a:cs typeface="Calibri"/>
              </a:rPr>
              <a:t>investing.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b="1" i="1">
                <a:latin typeface="Calibri"/>
                <a:cs typeface="Calibri"/>
              </a:rPr>
              <a:t>What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investment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services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can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provide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spc="-25" b="1" i="1">
                <a:latin typeface="Calibri"/>
                <a:cs typeface="Calibri"/>
              </a:rPr>
              <a:t>me?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Calibri"/>
              <a:cs typeface="Calibri"/>
            </a:endParaRPr>
          </a:p>
          <a:p>
            <a:pPr algn="just" marL="12700" marR="5080" indent="-635">
              <a:lnSpc>
                <a:spcPct val="109800"/>
              </a:lnSpc>
            </a:pPr>
            <a:r>
              <a:rPr dirty="0" sz="1000">
                <a:latin typeface="Calibri"/>
                <a:cs typeface="Calibri"/>
              </a:rPr>
              <a:t>Harpeth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approved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by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FINRA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provide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one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type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brokerage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service,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private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placement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securities.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Harpeth </a:t>
            </a:r>
            <a:r>
              <a:rPr dirty="0" sz="1000">
                <a:latin typeface="Calibri"/>
                <a:cs typeface="Calibri"/>
              </a:rPr>
              <a:t>assists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companies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raising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capital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by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providing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investment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banking,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private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placement,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advisory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services.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These </a:t>
            </a:r>
            <a:r>
              <a:rPr dirty="0" sz="1000">
                <a:latin typeface="Calibri"/>
                <a:cs typeface="Calibri"/>
              </a:rPr>
              <a:t>services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provided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solely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client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companies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individual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investors.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Calibri"/>
              <a:cs typeface="Calibri"/>
            </a:endParaRPr>
          </a:p>
          <a:p>
            <a:pPr algn="just" marL="12700" marR="5080" indent="-635">
              <a:lnSpc>
                <a:spcPct val="109800"/>
              </a:lnSpc>
              <a:spcBef>
                <a:spcPts val="5"/>
              </a:spcBef>
            </a:pPr>
            <a:r>
              <a:rPr dirty="0" sz="1000">
                <a:latin typeface="Calibri"/>
                <a:cs typeface="Calibri"/>
              </a:rPr>
              <a:t>On</a:t>
            </a:r>
            <a:r>
              <a:rPr dirty="0" sz="1000" spc="2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occasion,</a:t>
            </a:r>
            <a:r>
              <a:rPr dirty="0" sz="1000" spc="2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introduce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opportunities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involving</a:t>
            </a:r>
            <a:r>
              <a:rPr dirty="0" sz="1000" spc="2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2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corporate</a:t>
            </a:r>
            <a:r>
              <a:rPr dirty="0" sz="1000" spc="2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clients</a:t>
            </a:r>
            <a:r>
              <a:rPr dirty="0" sz="1000" spc="2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accredited</a:t>
            </a:r>
            <a:r>
              <a:rPr dirty="0" sz="1000" spc="2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retail</a:t>
            </a:r>
            <a:r>
              <a:rPr dirty="0" sz="1000" spc="2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investors,</a:t>
            </a:r>
            <a:r>
              <a:rPr dirty="0" sz="1000" spc="229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including </a:t>
            </a:r>
            <a:r>
              <a:rPr dirty="0" sz="1000">
                <a:latin typeface="Calibri"/>
                <a:cs typeface="Calibri"/>
              </a:rPr>
              <a:t>introducing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1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facilitating</a:t>
            </a:r>
            <a:r>
              <a:rPr dirty="0" sz="1000" spc="1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1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investment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1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registered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unregistered</a:t>
            </a:r>
            <a:r>
              <a:rPr dirty="0" sz="1000" spc="1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security</a:t>
            </a:r>
            <a:r>
              <a:rPr dirty="0" sz="1000" spc="1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placement</a:t>
            </a:r>
            <a:r>
              <a:rPr dirty="0" sz="1000" spc="1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agent,</a:t>
            </a:r>
            <a:r>
              <a:rPr dirty="0" sz="1000" spc="1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investment </a:t>
            </a:r>
            <a:r>
              <a:rPr dirty="0" sz="1000">
                <a:latin typeface="Calibri"/>
                <a:cs typeface="Calibri"/>
              </a:rPr>
              <a:t>banker,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similar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capacity.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all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times,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Harpeth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will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acting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capacity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Registered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Representative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broker‐ </a:t>
            </a:r>
            <a:r>
              <a:rPr dirty="0" sz="1000">
                <a:latin typeface="Calibri"/>
                <a:cs typeface="Calibri"/>
              </a:rPr>
              <a:t>dealer.</a:t>
            </a:r>
            <a:r>
              <a:rPr dirty="0" sz="1000" spc="6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not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offer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account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monitoring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services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non‐discretionary;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make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ultimate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decision </a:t>
            </a:r>
            <a:r>
              <a:rPr dirty="0" sz="1000">
                <a:latin typeface="Calibri"/>
                <a:cs typeface="Calibri"/>
              </a:rPr>
              <a:t>regarding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investment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registered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unregistered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securities.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All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retail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investors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strongly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encouraged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rely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upon </a:t>
            </a:r>
            <a:r>
              <a:rPr dirty="0" sz="1000">
                <a:latin typeface="Calibri"/>
                <a:cs typeface="Calibri"/>
              </a:rPr>
              <a:t>their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own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advisors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evaluate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suitability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investment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opportunity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their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personal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financial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situation.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Calibri"/>
              <a:cs typeface="Calibri"/>
            </a:endParaRPr>
          </a:p>
          <a:p>
            <a:pPr algn="just" marL="12700" marR="5080" indent="-635">
              <a:lnSpc>
                <a:spcPct val="109800"/>
              </a:lnSpc>
              <a:spcBef>
                <a:spcPts val="5"/>
              </a:spcBef>
            </a:pPr>
            <a:r>
              <a:rPr dirty="0" sz="1000" spc="-10">
                <a:latin typeface="Calibri"/>
                <a:cs typeface="Calibri"/>
              </a:rPr>
              <a:t>There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may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restrictions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purchase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of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private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placements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such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minimum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purchase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amount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minimum </a:t>
            </a:r>
            <a:r>
              <a:rPr dirty="0" sz="1000">
                <a:latin typeface="Calibri"/>
                <a:cs typeface="Calibri"/>
              </a:rPr>
              <a:t>income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and/or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net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worth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requirements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for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purchaser.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Securities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offerings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may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have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minimum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periods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they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must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be </a:t>
            </a:r>
            <a:r>
              <a:rPr dirty="0" sz="1000">
                <a:latin typeface="Calibri"/>
                <a:cs typeface="Calibri"/>
              </a:rPr>
              <a:t>held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prior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redemption.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There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secondary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market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for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these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offerings.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Harpeth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does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not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offer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sell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traditional </a:t>
            </a:r>
            <a:r>
              <a:rPr dirty="0" sz="1000">
                <a:latin typeface="Calibri"/>
                <a:cs typeface="Calibri"/>
              </a:rPr>
              <a:t>investments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such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mutual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funds,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ETFs,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equities,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fixed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income.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b="1">
                <a:latin typeface="Calibri"/>
                <a:cs typeface="Calibri"/>
              </a:rPr>
              <a:t>For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additional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information,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please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BrokerCheck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which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u="sng" sz="10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http://brokercheck.finra.org/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Calibri"/>
                <a:cs typeface="Calibri"/>
              </a:rPr>
              <a:t>Conversation</a:t>
            </a:r>
            <a:r>
              <a:rPr dirty="0" sz="1000" spc="-3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Starters.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Ask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your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financial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professional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50" b="1">
                <a:latin typeface="Calibri"/>
                <a:cs typeface="Calibri"/>
              </a:rPr>
              <a:t>–</a:t>
            </a:r>
            <a:endParaRPr sz="1000">
              <a:latin typeface="Calibri"/>
              <a:cs typeface="Calibri"/>
            </a:endParaRPr>
          </a:p>
          <a:p>
            <a:pPr marL="498475" indent="-229235">
              <a:lnSpc>
                <a:spcPct val="100000"/>
              </a:lnSpc>
              <a:spcBef>
                <a:spcPts val="175"/>
              </a:spcBef>
              <a:buFont typeface="Symbol"/>
              <a:buChar char=""/>
              <a:tabLst>
                <a:tab pos="498475" algn="l"/>
                <a:tab pos="499109" algn="l"/>
              </a:tabLst>
            </a:pPr>
            <a:r>
              <a:rPr dirty="0" sz="1000" b="1" i="1">
                <a:latin typeface="Calibri"/>
                <a:cs typeface="Calibri"/>
              </a:rPr>
              <a:t>Given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my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financial situation,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should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choose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brokerage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service?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Why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or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why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spc="-20" b="1" i="1">
                <a:latin typeface="Calibri"/>
                <a:cs typeface="Calibri"/>
              </a:rPr>
              <a:t>not?</a:t>
            </a:r>
            <a:endParaRPr sz="1000">
              <a:latin typeface="Calibri"/>
              <a:cs typeface="Calibri"/>
            </a:endParaRPr>
          </a:p>
          <a:p>
            <a:pPr marL="498475" indent="-229235">
              <a:lnSpc>
                <a:spcPct val="100000"/>
              </a:lnSpc>
              <a:spcBef>
                <a:spcPts val="165"/>
              </a:spcBef>
              <a:buFont typeface="Symbol"/>
              <a:buChar char=""/>
              <a:tabLst>
                <a:tab pos="498475" algn="l"/>
                <a:tab pos="499109" algn="l"/>
              </a:tabLst>
            </a:pPr>
            <a:r>
              <a:rPr dirty="0" sz="1000" b="1" i="1">
                <a:latin typeface="Calibri"/>
                <a:cs typeface="Calibri"/>
              </a:rPr>
              <a:t>How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will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choose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investments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to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recommend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to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spc="-25" b="1" i="1">
                <a:latin typeface="Calibri"/>
                <a:cs typeface="Calibri"/>
              </a:rPr>
              <a:t>me?</a:t>
            </a:r>
            <a:endParaRPr sz="1000">
              <a:latin typeface="Calibri"/>
              <a:cs typeface="Calibri"/>
            </a:endParaRPr>
          </a:p>
          <a:p>
            <a:pPr marL="498475" marR="5080" indent="-229235">
              <a:lnSpc>
                <a:spcPct val="109500"/>
              </a:lnSpc>
              <a:spcBef>
                <a:spcPts val="60"/>
              </a:spcBef>
              <a:buFont typeface="Symbol"/>
              <a:buChar char=""/>
              <a:tabLst>
                <a:tab pos="498475" algn="l"/>
                <a:tab pos="499109" algn="l"/>
              </a:tabLst>
            </a:pPr>
            <a:r>
              <a:rPr dirty="0" sz="1000" b="1" i="1">
                <a:latin typeface="Calibri"/>
                <a:cs typeface="Calibri"/>
              </a:rPr>
              <a:t>What</a:t>
            </a:r>
            <a:r>
              <a:rPr dirty="0" sz="1000" spc="-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is</a:t>
            </a:r>
            <a:r>
              <a:rPr dirty="0" sz="1000" spc="-3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your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relevant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experience,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including</a:t>
            </a:r>
            <a:r>
              <a:rPr dirty="0" sz="1000" spc="-25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your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licenses,</a:t>
            </a:r>
            <a:r>
              <a:rPr dirty="0" sz="1000" spc="-3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education,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and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other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relevant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qualifications?</a:t>
            </a:r>
            <a:r>
              <a:rPr dirty="0" sz="1000" spc="-20" b="1" i="1">
                <a:latin typeface="Calibri"/>
                <a:cs typeface="Calibri"/>
              </a:rPr>
              <a:t> What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do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these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qualifications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spc="-20" b="1" i="1">
                <a:latin typeface="Calibri"/>
                <a:cs typeface="Calibri"/>
              </a:rPr>
              <a:t>mean?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b="1" i="1">
                <a:latin typeface="Calibri"/>
                <a:cs typeface="Calibri"/>
              </a:rPr>
              <a:t>What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fees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will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</a:t>
            </a:r>
            <a:r>
              <a:rPr dirty="0" sz="1000" spc="5" b="1" i="1">
                <a:latin typeface="Calibri"/>
                <a:cs typeface="Calibri"/>
              </a:rPr>
              <a:t> </a:t>
            </a:r>
            <a:r>
              <a:rPr dirty="0" sz="1000" spc="-20" b="1" i="1">
                <a:latin typeface="Calibri"/>
                <a:cs typeface="Calibri"/>
              </a:rPr>
              <a:t>pay?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Calibri"/>
              <a:cs typeface="Calibri"/>
            </a:endParaRPr>
          </a:p>
          <a:p>
            <a:pPr algn="just" marL="12700" marR="6350" indent="-635">
              <a:lnSpc>
                <a:spcPct val="109800"/>
              </a:lnSpc>
              <a:spcBef>
                <a:spcPts val="5"/>
              </a:spcBef>
            </a:pPr>
            <a:r>
              <a:rPr dirty="0" sz="1000">
                <a:latin typeface="Calibri"/>
                <a:cs typeface="Calibri"/>
              </a:rPr>
              <a:t>Investors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compensation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Harpeth.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commission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success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fee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paid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directly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from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client,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issuer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sponsor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security.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result,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full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principal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amount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your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investment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invested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securities </a:t>
            </a:r>
            <a:r>
              <a:rPr dirty="0" sz="1000">
                <a:latin typeface="Calibri"/>
                <a:cs typeface="Calibri"/>
              </a:rPr>
              <a:t>offering.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Because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compensated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by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issuer,</a:t>
            </a:r>
            <a:r>
              <a:rPr dirty="0" sz="1000" spc="6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creates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conflict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interest.</a:t>
            </a:r>
            <a:r>
              <a:rPr dirty="0" sz="1000" spc="3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For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full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description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your </a:t>
            </a:r>
            <a:r>
              <a:rPr dirty="0" sz="1000">
                <a:latin typeface="Calibri"/>
                <a:cs typeface="Calibri"/>
              </a:rPr>
              <a:t>individual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securities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offering,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please </a:t>
            </a:r>
            <a:r>
              <a:rPr dirty="0" sz="1000">
                <a:latin typeface="Calibri"/>
                <a:cs typeface="Calibri"/>
              </a:rPr>
              <a:t>refer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offering memorandum,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private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placement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memorandum,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other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type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disclosure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document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provided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time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purchase.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libri"/>
              <a:cs typeface="Calibri"/>
            </a:endParaRPr>
          </a:p>
          <a:p>
            <a:pPr algn="just" marL="12700" marR="5080">
              <a:lnSpc>
                <a:spcPct val="110000"/>
              </a:lnSpc>
            </a:pPr>
            <a:r>
              <a:rPr dirty="0" sz="1000">
                <a:latin typeface="Calibri"/>
                <a:cs typeface="Calibri"/>
              </a:rPr>
              <a:t>There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additional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fees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associated</a:t>
            </a:r>
            <a:r>
              <a:rPr dirty="0" sz="1000" spc="1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with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purchase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private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placements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such</a:t>
            </a:r>
            <a:r>
              <a:rPr dirty="0" sz="1000" spc="1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custodial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fees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1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account </a:t>
            </a:r>
            <a:r>
              <a:rPr dirty="0" sz="1000">
                <a:latin typeface="Calibri"/>
                <a:cs typeface="Calibri"/>
              </a:rPr>
              <a:t>maintenance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fees.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97607" y="454151"/>
            <a:ext cx="3377184" cy="7193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803909" y="2317242"/>
            <a:ext cx="6164580" cy="19050"/>
          </a:xfrm>
          <a:custGeom>
            <a:avLst/>
            <a:gdLst/>
            <a:ahLst/>
            <a:cxnLst/>
            <a:rect l="l" t="t" r="r" b="b"/>
            <a:pathLst>
              <a:path w="6164580" h="19050">
                <a:moveTo>
                  <a:pt x="6164579" y="0"/>
                </a:moveTo>
                <a:lnTo>
                  <a:pt x="0" y="0"/>
                </a:lnTo>
                <a:lnTo>
                  <a:pt x="0" y="19050"/>
                </a:lnTo>
                <a:lnTo>
                  <a:pt x="6164579" y="19050"/>
                </a:lnTo>
                <a:lnTo>
                  <a:pt x="6164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803909" y="5701284"/>
            <a:ext cx="6164580" cy="19050"/>
          </a:xfrm>
          <a:custGeom>
            <a:avLst/>
            <a:gdLst/>
            <a:ahLst/>
            <a:cxnLst/>
            <a:rect l="l" t="t" r="r" b="b"/>
            <a:pathLst>
              <a:path w="6164580" h="19050">
                <a:moveTo>
                  <a:pt x="6164579" y="0"/>
                </a:moveTo>
                <a:lnTo>
                  <a:pt x="0" y="0"/>
                </a:lnTo>
                <a:lnTo>
                  <a:pt x="0" y="19050"/>
                </a:lnTo>
                <a:lnTo>
                  <a:pt x="6164579" y="19050"/>
                </a:lnTo>
                <a:lnTo>
                  <a:pt x="6164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810094" y="423463"/>
            <a:ext cx="6153785" cy="8816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>
              <a:lnSpc>
                <a:spcPct val="109800"/>
              </a:lnSpc>
              <a:spcBef>
                <a:spcPts val="100"/>
              </a:spcBef>
            </a:pPr>
            <a:r>
              <a:rPr dirty="0" sz="1000" b="1">
                <a:latin typeface="Calibri"/>
                <a:cs typeface="Calibri"/>
              </a:rPr>
              <a:t>You</a:t>
            </a:r>
            <a:r>
              <a:rPr dirty="0" sz="1000" spc="4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will</a:t>
            </a:r>
            <a:r>
              <a:rPr dirty="0" sz="1000" spc="5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pay</a:t>
            </a:r>
            <a:r>
              <a:rPr dirty="0" sz="1000" spc="4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fees</a:t>
            </a:r>
            <a:r>
              <a:rPr dirty="0" sz="1000" spc="5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and</a:t>
            </a:r>
            <a:r>
              <a:rPr dirty="0" sz="1000" spc="5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costs</a:t>
            </a:r>
            <a:r>
              <a:rPr dirty="0" sz="1000" spc="4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whether</a:t>
            </a:r>
            <a:r>
              <a:rPr dirty="0" sz="1000" spc="5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you</a:t>
            </a:r>
            <a:r>
              <a:rPr dirty="0" sz="1000" spc="4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make</a:t>
            </a:r>
            <a:r>
              <a:rPr dirty="0" sz="1000" spc="5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or</a:t>
            </a:r>
            <a:r>
              <a:rPr dirty="0" sz="1000" spc="4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lose</a:t>
            </a:r>
            <a:r>
              <a:rPr dirty="0" sz="1000" spc="4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money</a:t>
            </a:r>
            <a:r>
              <a:rPr dirty="0" sz="1000" spc="5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on</a:t>
            </a:r>
            <a:r>
              <a:rPr dirty="0" sz="1000" spc="5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your</a:t>
            </a:r>
            <a:r>
              <a:rPr dirty="0" sz="1000" spc="5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investments.</a:t>
            </a:r>
            <a:r>
              <a:rPr dirty="0" sz="1000" spc="4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Fees</a:t>
            </a:r>
            <a:r>
              <a:rPr dirty="0" sz="1000" spc="4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and</a:t>
            </a:r>
            <a:r>
              <a:rPr dirty="0" sz="1000" spc="4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costs</a:t>
            </a:r>
            <a:r>
              <a:rPr dirty="0" sz="1000" spc="5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will</a:t>
            </a:r>
            <a:r>
              <a:rPr dirty="0" sz="1000" spc="5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reduce</a:t>
            </a:r>
            <a:r>
              <a:rPr dirty="0" sz="1000" spc="55" b="1">
                <a:latin typeface="Calibri"/>
                <a:cs typeface="Calibri"/>
              </a:rPr>
              <a:t> </a:t>
            </a:r>
            <a:r>
              <a:rPr dirty="0" sz="1000" spc="-25" b="1">
                <a:latin typeface="Calibri"/>
                <a:cs typeface="Calibri"/>
              </a:rPr>
              <a:t>any </a:t>
            </a:r>
            <a:r>
              <a:rPr dirty="0" sz="1000" b="1">
                <a:latin typeface="Calibri"/>
                <a:cs typeface="Calibri"/>
              </a:rPr>
              <a:t>amount of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money</a:t>
            </a:r>
            <a:r>
              <a:rPr dirty="0" sz="1000" spc="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you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make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on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your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investments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over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time.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Please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make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sure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you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understand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what</a:t>
            </a:r>
            <a:r>
              <a:rPr dirty="0" sz="1000" spc="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fees</a:t>
            </a:r>
            <a:r>
              <a:rPr dirty="0" sz="1000" spc="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and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costs </a:t>
            </a:r>
            <a:r>
              <a:rPr dirty="0" sz="1000" b="1">
                <a:latin typeface="Calibri"/>
                <a:cs typeface="Calibri"/>
              </a:rPr>
              <a:t>you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are</a:t>
            </a:r>
            <a:r>
              <a:rPr dirty="0" sz="1000" spc="-10" b="1">
                <a:latin typeface="Calibri"/>
                <a:cs typeface="Calibri"/>
              </a:rPr>
              <a:t> paying.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libri"/>
              <a:cs typeface="Calibri"/>
            </a:endParaRPr>
          </a:p>
          <a:p>
            <a:pPr algn="just" marL="12700" marR="6350">
              <a:lnSpc>
                <a:spcPct val="110000"/>
              </a:lnSpc>
              <a:spcBef>
                <a:spcPts val="5"/>
              </a:spcBef>
            </a:pPr>
            <a:r>
              <a:rPr dirty="0" sz="1000" b="1">
                <a:latin typeface="Calibri"/>
                <a:cs typeface="Calibri"/>
              </a:rPr>
              <a:t>For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additional</a:t>
            </a:r>
            <a:r>
              <a:rPr dirty="0" sz="1000" spc="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information,</a:t>
            </a:r>
            <a:r>
              <a:rPr dirty="0" sz="1000" spc="35" b="1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please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contact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us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615‐296‐9840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if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have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questions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regarding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how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commissions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fees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impact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your</a:t>
            </a:r>
            <a:r>
              <a:rPr dirty="0" sz="1000" spc="-10">
                <a:latin typeface="Calibri"/>
                <a:cs typeface="Calibri"/>
              </a:rPr>
              <a:t> investment.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10" b="1">
                <a:latin typeface="Calibri"/>
                <a:cs typeface="Calibri"/>
              </a:rPr>
              <a:t>Conversation</a:t>
            </a:r>
            <a:r>
              <a:rPr dirty="0" sz="1000" spc="5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Starters.</a:t>
            </a:r>
            <a:endParaRPr sz="1000">
              <a:latin typeface="Calibri"/>
              <a:cs typeface="Calibri"/>
            </a:endParaRPr>
          </a:p>
          <a:p>
            <a:pPr marL="469900" marR="5080" indent="-229235">
              <a:lnSpc>
                <a:spcPct val="110000"/>
              </a:lnSpc>
              <a:spcBef>
                <a:spcPts val="4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b="1" i="1">
                <a:latin typeface="Calibri"/>
                <a:cs typeface="Calibri"/>
              </a:rPr>
              <a:t>Help</a:t>
            </a:r>
            <a:r>
              <a:rPr dirty="0" sz="1000" spc="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me</a:t>
            </a:r>
            <a:r>
              <a:rPr dirty="0" sz="1000" spc="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understand</a:t>
            </a:r>
            <a:r>
              <a:rPr dirty="0" sz="1000" spc="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how</a:t>
            </a:r>
            <a:r>
              <a:rPr dirty="0" sz="1000" spc="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these</a:t>
            </a:r>
            <a:r>
              <a:rPr dirty="0" sz="1000" spc="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fees</a:t>
            </a:r>
            <a:r>
              <a:rPr dirty="0" sz="1000" spc="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and</a:t>
            </a:r>
            <a:r>
              <a:rPr dirty="0" sz="1000" spc="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costs</a:t>
            </a:r>
            <a:r>
              <a:rPr dirty="0" sz="1000" spc="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may</a:t>
            </a:r>
            <a:r>
              <a:rPr dirty="0" sz="1000" spc="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affect</a:t>
            </a:r>
            <a:r>
              <a:rPr dirty="0" sz="1000" spc="3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my</a:t>
            </a:r>
            <a:r>
              <a:rPr dirty="0" sz="1000" spc="3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investments.</a:t>
            </a:r>
            <a:r>
              <a:rPr dirty="0" sz="1000" spc="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If</a:t>
            </a:r>
            <a:r>
              <a:rPr dirty="0" sz="1000" spc="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</a:t>
            </a:r>
            <a:r>
              <a:rPr dirty="0" sz="1000" spc="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give</a:t>
            </a:r>
            <a:r>
              <a:rPr dirty="0" sz="1000" spc="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</a:t>
            </a:r>
            <a:r>
              <a:rPr dirty="0" sz="1000" spc="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$10,000,</a:t>
            </a:r>
            <a:r>
              <a:rPr dirty="0" sz="1000" spc="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how</a:t>
            </a:r>
            <a:r>
              <a:rPr dirty="0" sz="1000" spc="30" b="1" i="1">
                <a:latin typeface="Calibri"/>
                <a:cs typeface="Calibri"/>
              </a:rPr>
              <a:t> </a:t>
            </a:r>
            <a:r>
              <a:rPr dirty="0" sz="1000" spc="-20" b="1" i="1">
                <a:latin typeface="Calibri"/>
                <a:cs typeface="Calibri"/>
              </a:rPr>
              <a:t>much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will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go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to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fees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and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costs,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and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how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much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will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be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invested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for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spc="-25" b="1" i="1">
                <a:latin typeface="Calibri"/>
                <a:cs typeface="Calibri"/>
              </a:rPr>
              <a:t>me?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250">
              <a:latin typeface="Calibri"/>
              <a:cs typeface="Calibri"/>
            </a:endParaRPr>
          </a:p>
          <a:p>
            <a:pPr algn="just" marL="12700" marR="5715">
              <a:lnSpc>
                <a:spcPct val="109500"/>
              </a:lnSpc>
            </a:pPr>
            <a:r>
              <a:rPr dirty="0" sz="1000" b="1" i="1">
                <a:latin typeface="Calibri"/>
                <a:cs typeface="Calibri"/>
              </a:rPr>
              <a:t>What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are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your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legal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obligations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to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me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when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providing</a:t>
            </a:r>
            <a:r>
              <a:rPr dirty="0" sz="1000" spc="-10" b="1" i="1">
                <a:latin typeface="Calibri"/>
                <a:cs typeface="Calibri"/>
              </a:rPr>
              <a:t> recommendations? </a:t>
            </a:r>
            <a:r>
              <a:rPr dirty="0" sz="1000" b="1" i="1">
                <a:latin typeface="Calibri"/>
                <a:cs typeface="Calibri"/>
              </a:rPr>
              <a:t>How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else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does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your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firm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make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money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spc="-25" b="1" i="1">
                <a:latin typeface="Calibri"/>
                <a:cs typeface="Calibri"/>
              </a:rPr>
              <a:t>and</a:t>
            </a:r>
            <a:r>
              <a:rPr dirty="0" sz="1000" spc="-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what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conflicts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of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interest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do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have?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alibri"/>
              <a:cs typeface="Calibri"/>
            </a:endParaRPr>
          </a:p>
          <a:p>
            <a:pPr algn="just" marL="12700" marR="5715">
              <a:lnSpc>
                <a:spcPct val="109800"/>
              </a:lnSpc>
            </a:pPr>
            <a:r>
              <a:rPr dirty="0" sz="1000" i="1">
                <a:latin typeface="Calibri"/>
                <a:cs typeface="Calibri"/>
              </a:rPr>
              <a:t>When</a:t>
            </a:r>
            <a:r>
              <a:rPr dirty="0" sz="1000" spc="-3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we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provide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you</a:t>
            </a:r>
            <a:r>
              <a:rPr dirty="0" sz="1000" spc="-35" i="1">
                <a:latin typeface="Calibri"/>
                <a:cs typeface="Calibri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with</a:t>
            </a:r>
            <a:r>
              <a:rPr dirty="0" sz="1000" spc="-3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a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recommendation</a:t>
            </a:r>
            <a:r>
              <a:rPr dirty="0" sz="1000" spc="-10">
                <a:latin typeface="Calibri"/>
                <a:cs typeface="Calibri"/>
              </a:rPr>
              <a:t>,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must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act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your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best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interest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not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put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interest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ahead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yours.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same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time,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way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make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money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creates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some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conflicts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with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interests.</a:t>
            </a:r>
            <a:r>
              <a:rPr dirty="0" sz="1000" spc="204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should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understand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ask </a:t>
            </a:r>
            <a:r>
              <a:rPr dirty="0" sz="1000">
                <a:latin typeface="Calibri"/>
                <a:cs typeface="Calibri"/>
              </a:rPr>
              <a:t>us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about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these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conflicts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because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they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can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affect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recommendations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provide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you.</a:t>
            </a:r>
            <a:r>
              <a:rPr dirty="0" sz="1000" spc="3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Here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some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examples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to </a:t>
            </a:r>
            <a:r>
              <a:rPr dirty="0" sz="1000">
                <a:latin typeface="Calibri"/>
                <a:cs typeface="Calibri"/>
              </a:rPr>
              <a:t>help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understand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what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means.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alibri"/>
              <a:cs typeface="Calibri"/>
            </a:endParaRPr>
          </a:p>
          <a:p>
            <a:pPr algn="just" marL="12700" marR="5715">
              <a:lnSpc>
                <a:spcPct val="109800"/>
              </a:lnSpc>
            </a:pPr>
            <a:r>
              <a:rPr dirty="0" sz="1000">
                <a:latin typeface="Calibri"/>
                <a:cs typeface="Calibri"/>
              </a:rPr>
              <a:t>If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present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opportunity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for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purchase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unregistered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security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from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client,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may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earn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fee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between </a:t>
            </a:r>
            <a:r>
              <a:rPr dirty="0" sz="1000">
                <a:latin typeface="Calibri"/>
                <a:cs typeface="Calibri"/>
              </a:rPr>
              <a:t>1%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5%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paid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client.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substantially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higher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would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invest in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publicly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traded</a:t>
            </a:r>
            <a:r>
              <a:rPr dirty="0" sz="1000" spc="-10">
                <a:latin typeface="Calibri"/>
                <a:cs typeface="Calibri"/>
              </a:rPr>
              <a:t> securities. </a:t>
            </a:r>
            <a:r>
              <a:rPr dirty="0" sz="1000">
                <a:latin typeface="Calibri"/>
                <a:cs typeface="Calibri"/>
              </a:rPr>
              <a:t>You are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strongly encouraged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read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materials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provided 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you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time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purchase 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understand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fees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and </a:t>
            </a:r>
            <a:r>
              <a:rPr dirty="0" sz="1000" spc="-10">
                <a:latin typeface="Calibri"/>
                <a:cs typeface="Calibri"/>
              </a:rPr>
              <a:t>costs.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10" b="1">
                <a:latin typeface="Calibri"/>
                <a:cs typeface="Calibri"/>
              </a:rPr>
              <a:t>Conversation</a:t>
            </a:r>
            <a:r>
              <a:rPr dirty="0" sz="1000" spc="5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Starters.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1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b="1" i="1">
                <a:latin typeface="Calibri"/>
                <a:cs typeface="Calibri"/>
              </a:rPr>
              <a:t>How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might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your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conflicts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of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interest</a:t>
            </a:r>
            <a:r>
              <a:rPr dirty="0" sz="1000" spc="-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affect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me,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and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how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will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address</a:t>
            </a:r>
            <a:r>
              <a:rPr dirty="0" sz="1000" spc="-10" b="1" i="1">
                <a:latin typeface="Calibri"/>
                <a:cs typeface="Calibri"/>
              </a:rPr>
              <a:t> them?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Calibri"/>
                <a:cs typeface="Calibri"/>
              </a:rPr>
              <a:t>Additional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Information:</a:t>
            </a:r>
            <a:endParaRPr sz="1000">
              <a:latin typeface="Calibri"/>
              <a:cs typeface="Calibri"/>
            </a:endParaRPr>
          </a:p>
          <a:p>
            <a:pPr algn="just" marL="12700" marR="6985">
              <a:lnSpc>
                <a:spcPct val="110000"/>
              </a:lnSpc>
            </a:pPr>
            <a:r>
              <a:rPr dirty="0" sz="1000">
                <a:latin typeface="Calibri"/>
                <a:cs typeface="Calibri"/>
              </a:rPr>
              <a:t>For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more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information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about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conflicts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interest,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recommend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reading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Regulation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Best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Interest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Disclosure </a:t>
            </a:r>
            <a:r>
              <a:rPr dirty="0" sz="1000">
                <a:latin typeface="Calibri"/>
                <a:cs typeface="Calibri"/>
              </a:rPr>
              <a:t>Brochure,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please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call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10">
                <a:latin typeface="Calibri"/>
                <a:cs typeface="Calibri"/>
              </a:rPr>
              <a:t> 615‐296‐9840.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b="1" i="1">
                <a:latin typeface="Calibri"/>
                <a:cs typeface="Calibri"/>
              </a:rPr>
              <a:t>How</a:t>
            </a:r>
            <a:r>
              <a:rPr dirty="0" sz="1000" spc="-2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do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financial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professionals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make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money?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alibri"/>
              <a:cs typeface="Calibri"/>
            </a:endParaRPr>
          </a:p>
          <a:p>
            <a:pPr algn="just" marL="12700" marR="5080">
              <a:lnSpc>
                <a:spcPct val="109900"/>
              </a:lnSpc>
            </a:pPr>
            <a:r>
              <a:rPr dirty="0" sz="1000">
                <a:latin typeface="Calibri"/>
                <a:cs typeface="Calibri"/>
              </a:rPr>
              <a:t>Harpeth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makes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money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by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charging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fees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companies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whom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provide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investment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banking,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private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placement,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advisory services,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which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include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offering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private placement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subscriptions 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accredited retail investors.</a:t>
            </a:r>
            <a:r>
              <a:rPr dirty="0" sz="1000" spc="2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Such </a:t>
            </a:r>
            <a:r>
              <a:rPr dirty="0" sz="1000">
                <a:latin typeface="Calibri"/>
                <a:cs typeface="Calibri"/>
              </a:rPr>
              <a:t>fees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typically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percentage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overall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amount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offering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purchased.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Harpeth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does not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service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client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assets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2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not</a:t>
            </a:r>
            <a:r>
              <a:rPr dirty="0" sz="1000" spc="229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compensated</a:t>
            </a:r>
            <a:r>
              <a:rPr dirty="0" sz="1000" spc="2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229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amount</a:t>
            </a:r>
            <a:r>
              <a:rPr dirty="0" sz="1000" spc="2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229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time</a:t>
            </a:r>
            <a:r>
              <a:rPr dirty="0" sz="1000" spc="2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complexity</a:t>
            </a:r>
            <a:r>
              <a:rPr dirty="0" sz="1000" spc="229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required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229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meet</a:t>
            </a:r>
            <a:r>
              <a:rPr dirty="0" sz="1000" spc="2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2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client’s</a:t>
            </a:r>
            <a:r>
              <a:rPr dirty="0" sz="1000" spc="2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needs.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Harpeth</a:t>
            </a:r>
            <a:r>
              <a:rPr dirty="0" sz="1000" spc="22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is </a:t>
            </a:r>
            <a:r>
              <a:rPr dirty="0" sz="1000" spc="-10">
                <a:latin typeface="Calibri"/>
                <a:cs typeface="Calibri"/>
              </a:rPr>
              <a:t>compensated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solely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private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placement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fees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negotiated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between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Harpeth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client.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10" b="1">
                <a:latin typeface="Calibri"/>
                <a:cs typeface="Calibri"/>
              </a:rPr>
              <a:t>Conversation</a:t>
            </a:r>
            <a:r>
              <a:rPr dirty="0" sz="1000" spc="5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Starters.</a:t>
            </a:r>
            <a:endParaRPr sz="1000">
              <a:latin typeface="Calibri"/>
              <a:cs typeface="Calibri"/>
            </a:endParaRPr>
          </a:p>
          <a:p>
            <a:pPr marL="469900" marR="5715" indent="-228600">
              <a:lnSpc>
                <a:spcPts val="1320"/>
              </a:lnSpc>
              <a:spcBef>
                <a:spcPts val="60"/>
              </a:spcBef>
              <a:buChar char="•"/>
              <a:tabLst>
                <a:tab pos="469900" algn="l"/>
                <a:tab pos="470534" algn="l"/>
              </a:tabLst>
            </a:pPr>
            <a:r>
              <a:rPr dirty="0" sz="1000" b="1" i="1">
                <a:latin typeface="Calibri"/>
                <a:cs typeface="Calibri"/>
              </a:rPr>
              <a:t>How</a:t>
            </a:r>
            <a:r>
              <a:rPr dirty="0" sz="1000" spc="9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might</a:t>
            </a:r>
            <a:r>
              <a:rPr dirty="0" sz="1000" spc="9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your</a:t>
            </a:r>
            <a:r>
              <a:rPr dirty="0" sz="1000" spc="10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conflicts</a:t>
            </a:r>
            <a:r>
              <a:rPr dirty="0" sz="1000" spc="9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of</a:t>
            </a:r>
            <a:r>
              <a:rPr dirty="0" sz="1000" spc="9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interest</a:t>
            </a:r>
            <a:r>
              <a:rPr dirty="0" sz="1000" spc="10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affect</a:t>
            </a:r>
            <a:r>
              <a:rPr dirty="0" sz="1000" spc="10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me,</a:t>
            </a:r>
            <a:r>
              <a:rPr dirty="0" sz="1000" spc="9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and</a:t>
            </a:r>
            <a:r>
              <a:rPr dirty="0" sz="1000" spc="9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how</a:t>
            </a:r>
            <a:r>
              <a:rPr dirty="0" sz="1000" spc="9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will</a:t>
            </a:r>
            <a:r>
              <a:rPr dirty="0" sz="1000" spc="9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</a:t>
            </a:r>
            <a:r>
              <a:rPr dirty="0" sz="1000" spc="10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address</a:t>
            </a:r>
            <a:r>
              <a:rPr dirty="0" sz="1000" spc="10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them?Do</a:t>
            </a:r>
            <a:r>
              <a:rPr dirty="0" sz="1000" spc="9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</a:t>
            </a:r>
            <a:r>
              <a:rPr dirty="0" sz="1000" spc="9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or</a:t>
            </a:r>
            <a:r>
              <a:rPr dirty="0" sz="1000" spc="9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your</a:t>
            </a:r>
            <a:r>
              <a:rPr dirty="0" sz="1000" spc="100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financial</a:t>
            </a:r>
            <a:r>
              <a:rPr dirty="0" sz="1000" spc="-10" b="1" i="1">
                <a:latin typeface="Calibri"/>
                <a:cs typeface="Calibri"/>
              </a:rPr>
              <a:t> professionals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have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legal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or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disciplinary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history?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For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what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type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of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conduct?</a:t>
            </a:r>
            <a:endParaRPr sz="1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50"/>
              </a:spcBef>
            </a:pPr>
            <a:r>
              <a:rPr dirty="0" sz="1000">
                <a:latin typeface="Calibri"/>
                <a:cs typeface="Calibri"/>
              </a:rPr>
              <a:t>No.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Visit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investor.gov/CRS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free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simple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research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Harpeth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its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representatives.</a:t>
            </a:r>
            <a:endParaRPr sz="1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75"/>
              </a:spcBef>
              <a:buFont typeface="Symbol"/>
              <a:buChar char=""/>
              <a:tabLst>
                <a:tab pos="469265" algn="l"/>
                <a:tab pos="470534" algn="l"/>
              </a:tabLst>
            </a:pPr>
            <a:r>
              <a:rPr dirty="0" sz="1000" b="1" i="1">
                <a:latin typeface="Calibri"/>
                <a:cs typeface="Calibri"/>
              </a:rPr>
              <a:t>As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 financial</a:t>
            </a:r>
            <a:r>
              <a:rPr dirty="0" sz="1000" spc="-10" b="1" i="1">
                <a:latin typeface="Calibri"/>
                <a:cs typeface="Calibri"/>
              </a:rPr>
              <a:t> professional,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do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you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have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any </a:t>
            </a:r>
            <a:r>
              <a:rPr dirty="0" sz="1000" spc="-10" b="1" i="1">
                <a:latin typeface="Calibri"/>
                <a:cs typeface="Calibri"/>
              </a:rPr>
              <a:t>disciplinary </a:t>
            </a:r>
            <a:r>
              <a:rPr dirty="0" sz="1000" b="1" i="1">
                <a:latin typeface="Calibri"/>
                <a:cs typeface="Calibri"/>
              </a:rPr>
              <a:t>history?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For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what type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of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conduct?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b="1">
                <a:latin typeface="Calibri"/>
                <a:cs typeface="Calibri"/>
              </a:rPr>
              <a:t>Additional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Information</a:t>
            </a:r>
            <a:endParaRPr sz="1000">
              <a:latin typeface="Calibri"/>
              <a:cs typeface="Calibri"/>
            </a:endParaRPr>
          </a:p>
          <a:p>
            <a:pPr algn="just" marL="12700" marR="5080">
              <a:lnSpc>
                <a:spcPct val="109500"/>
              </a:lnSpc>
              <a:spcBef>
                <a:spcPts val="5"/>
              </a:spcBef>
            </a:pPr>
            <a:r>
              <a:rPr dirty="0" sz="1000">
                <a:latin typeface="Calibri"/>
                <a:cs typeface="Calibri"/>
              </a:rPr>
              <a:t>For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more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information,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please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services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request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up‐to‐date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information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copy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Relationship </a:t>
            </a:r>
            <a:r>
              <a:rPr dirty="0" sz="1000">
                <a:latin typeface="Calibri"/>
                <a:cs typeface="Calibri"/>
              </a:rPr>
              <a:t>Summary,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please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call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615‐296‐9840.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10" b="1">
                <a:latin typeface="Calibri"/>
                <a:cs typeface="Calibri"/>
              </a:rPr>
              <a:t>Conversation</a:t>
            </a:r>
            <a:r>
              <a:rPr dirty="0" sz="1000" spc="5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Starters.</a:t>
            </a:r>
            <a:endParaRPr sz="1000">
              <a:latin typeface="Calibri"/>
              <a:cs typeface="Calibri"/>
            </a:endParaRPr>
          </a:p>
          <a:p>
            <a:pPr marL="469900" marR="5715" indent="-229235">
              <a:lnSpc>
                <a:spcPct val="109500"/>
              </a:lnSpc>
              <a:spcBef>
                <a:spcPts val="6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b="1" i="1">
                <a:latin typeface="Calibri"/>
                <a:cs typeface="Calibri"/>
              </a:rPr>
              <a:t>Who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is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my primary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contact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person?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Is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he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or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she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representative of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an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investment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advisor or</a:t>
            </a:r>
            <a:r>
              <a:rPr dirty="0" sz="1000" spc="-10" b="1" i="1">
                <a:latin typeface="Calibri"/>
                <a:cs typeface="Calibri"/>
              </a:rPr>
              <a:t> broker‐dealer?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Who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can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</a:t>
            </a:r>
            <a:r>
              <a:rPr dirty="0" sz="1000" spc="-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talk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to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if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have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concerns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about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how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this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person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is</a:t>
            </a:r>
            <a:r>
              <a:rPr dirty="0" sz="1000" spc="-10" b="1" i="1">
                <a:latin typeface="Calibri"/>
                <a:cs typeface="Calibri"/>
              </a:rPr>
              <a:t> </a:t>
            </a:r>
            <a:r>
              <a:rPr dirty="0" sz="1000" b="1" i="1">
                <a:latin typeface="Calibri"/>
                <a:cs typeface="Calibri"/>
              </a:rPr>
              <a:t>treating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spc="-25" b="1" i="1">
                <a:latin typeface="Calibri"/>
                <a:cs typeface="Calibri"/>
              </a:rPr>
              <a:t>me?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alanda18</dc:creator>
  <dc:title>Microsoft Word - Harpeth Form CRS_Revised</dc:title>
  <dcterms:created xsi:type="dcterms:W3CDTF">2023-04-20T19:25:04Z</dcterms:created>
  <dcterms:modified xsi:type="dcterms:W3CDTF">2023-04-20T19:25:04Z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2023-04-11T00:00:00Z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2023-04-20T00:00:00Z</vt:filetime>
  </property>
  <property fmtid="{D5CDD505-2E9C-101B-9397-08002B2CF9AE}" pid="5" name="Producer">
    <vt:lpwstr>Acrobat Distiller 22.0 (Windows)</vt:lpwstr>
  </property>
</Properties>
</file>